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247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4" r:id="rId2"/>
    <p:sldMasterId id="2147483816" r:id="rId3"/>
    <p:sldMasterId id="2147483828" r:id="rId4"/>
    <p:sldMasterId id="2147483853" r:id="rId5"/>
    <p:sldMasterId id="2147483865" r:id="rId6"/>
    <p:sldMasterId id="2147483877" r:id="rId7"/>
    <p:sldMasterId id="2147483889" r:id="rId8"/>
    <p:sldMasterId id="2147483901" r:id="rId9"/>
    <p:sldMasterId id="2147483913" r:id="rId10"/>
    <p:sldMasterId id="2147483925" r:id="rId11"/>
    <p:sldMasterId id="2147483937" r:id="rId12"/>
    <p:sldMasterId id="2147483949" r:id="rId13"/>
    <p:sldMasterId id="2147483961" r:id="rId14"/>
    <p:sldMasterId id="2147483973" r:id="rId15"/>
    <p:sldMasterId id="2147483985" r:id="rId16"/>
    <p:sldMasterId id="2147483997" r:id="rId17"/>
    <p:sldMasterId id="2147484009" r:id="rId18"/>
    <p:sldMasterId id="2147484021" r:id="rId19"/>
    <p:sldMasterId id="2147484033" r:id="rId20"/>
    <p:sldMasterId id="2147484045" r:id="rId21"/>
    <p:sldMasterId id="2147484057" r:id="rId22"/>
    <p:sldMasterId id="2147484069" r:id="rId23"/>
    <p:sldMasterId id="2147484081" r:id="rId24"/>
    <p:sldMasterId id="2147484129" r:id="rId25"/>
  </p:sldMasterIdLst>
  <p:sldIdLst>
    <p:sldId id="256" r:id="rId26"/>
    <p:sldId id="305" r:id="rId27"/>
    <p:sldId id="257" r:id="rId28"/>
    <p:sldId id="258" r:id="rId29"/>
    <p:sldId id="259" r:id="rId30"/>
    <p:sldId id="300" r:id="rId31"/>
    <p:sldId id="301" r:id="rId32"/>
    <p:sldId id="265" r:id="rId33"/>
    <p:sldId id="291" r:id="rId34"/>
    <p:sldId id="306" r:id="rId35"/>
    <p:sldId id="307" r:id="rId36"/>
    <p:sldId id="308" r:id="rId37"/>
    <p:sldId id="292" r:id="rId38"/>
    <p:sldId id="309" r:id="rId39"/>
    <p:sldId id="310" r:id="rId40"/>
    <p:sldId id="302" r:id="rId41"/>
    <p:sldId id="260" r:id="rId42"/>
    <p:sldId id="284" r:id="rId43"/>
    <p:sldId id="285" r:id="rId44"/>
    <p:sldId id="311" r:id="rId45"/>
    <p:sldId id="270" r:id="rId46"/>
    <p:sldId id="312" r:id="rId47"/>
    <p:sldId id="313" r:id="rId48"/>
    <p:sldId id="286" r:id="rId49"/>
    <p:sldId id="314" r:id="rId50"/>
    <p:sldId id="287" r:id="rId51"/>
    <p:sldId id="315" r:id="rId52"/>
    <p:sldId id="288" r:id="rId53"/>
    <p:sldId id="304" r:id="rId54"/>
    <p:sldId id="316" r:id="rId55"/>
    <p:sldId id="317" r:id="rId56"/>
    <p:sldId id="318" r:id="rId57"/>
    <p:sldId id="303" r:id="rId58"/>
    <p:sldId id="296" r:id="rId59"/>
    <p:sldId id="294" r:id="rId60"/>
    <p:sldId id="297" r:id="rId61"/>
    <p:sldId id="298" r:id="rId62"/>
    <p:sldId id="273" r:id="rId63"/>
    <p:sldId id="274" r:id="rId64"/>
    <p:sldId id="279" r:id="rId65"/>
    <p:sldId id="261" r:id="rId66"/>
    <p:sldId id="299" r:id="rId67"/>
    <p:sldId id="280" r:id="rId6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147" autoAdjust="0"/>
    <p:restoredTop sz="95161" autoAdjust="0"/>
  </p:normalViewPr>
  <p:slideViewPr>
    <p:cSldViewPr>
      <p:cViewPr>
        <p:scale>
          <a:sx n="75" d="100"/>
          <a:sy n="75" d="100"/>
        </p:scale>
        <p:origin x="-1254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63" Type="http://schemas.openxmlformats.org/officeDocument/2006/relationships/slide" Target="slides/slide38.xml"/><Relationship Id="rId68" Type="http://schemas.openxmlformats.org/officeDocument/2006/relationships/slide" Target="slides/slide43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66" Type="http://schemas.openxmlformats.org/officeDocument/2006/relationships/slide" Target="slides/slide4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61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64" Type="http://schemas.openxmlformats.org/officeDocument/2006/relationships/slide" Target="slides/slide39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slide" Target="slides/slide4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pl-PL"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634" y="4206876"/>
            <a:ext cx="692115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l-PL" sz="3200">
                <a:solidFill>
                  <a:schemeClr val="bg1"/>
                </a:solidFill>
                <a:latin typeface="+mj-lt"/>
              </a:defRPr>
            </a:lvl1pPr>
            <a:lvl2pPr marL="457200" indent="0" algn="ctr" latinLnBrk="0">
              <a:buNone/>
              <a:defRPr lang="pl-PL" sz="2800"/>
            </a:lvl2pPr>
            <a:lvl3pPr marL="914400" indent="0" algn="ctr" latinLnBrk="0">
              <a:buNone/>
              <a:defRPr lang="pl-PL" sz="2400"/>
            </a:lvl3pPr>
            <a:lvl4pPr marL="1371600" indent="0" algn="ctr" latinLnBrk="0">
              <a:buNone/>
              <a:defRPr lang="pl-PL" sz="2000"/>
            </a:lvl4pPr>
            <a:lvl5pPr marL="1828800" indent="0" algn="ctr" latinLnBrk="0">
              <a:buNone/>
              <a:defRPr lang="pl-PL" sz="2000"/>
            </a:lvl5pPr>
            <a:lvl6pPr marL="2286000" indent="0" algn="ctr" latinLnBrk="0">
              <a:buNone/>
              <a:defRPr lang="pl-PL" sz="2000"/>
            </a:lvl6pPr>
            <a:lvl7pPr marL="2743200" indent="0" algn="ctr" latinLnBrk="0">
              <a:buNone/>
              <a:defRPr lang="pl-PL" sz="2000"/>
            </a:lvl7pPr>
            <a:lvl8pPr marL="3200400" indent="0" algn="ctr" latinLnBrk="0">
              <a:buNone/>
              <a:defRPr lang="pl-PL" sz="2000"/>
            </a:lvl8pPr>
            <a:lvl9pPr marL="3657600" indent="0" algn="ctr" latinLnBrk="0">
              <a:buNone/>
              <a:defRPr lang="pl-PL" sz="20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9426809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5040413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2630" y="770467"/>
            <a:ext cx="8086725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pl-PL"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636" y="4206876"/>
            <a:ext cx="692115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l-PL" sz="3200">
                <a:solidFill>
                  <a:srgbClr val="262626"/>
                </a:solidFill>
                <a:latin typeface="+mj-lt"/>
              </a:defRPr>
            </a:lvl1pPr>
            <a:lvl2pPr marL="457200" indent="0" algn="ctr" latinLnBrk="0">
              <a:buNone/>
              <a:defRPr lang="pl-PL" sz="2800"/>
            </a:lvl2pPr>
            <a:lvl3pPr marL="914400" indent="0" algn="ctr" latinLnBrk="0">
              <a:buNone/>
              <a:defRPr lang="pl-PL" sz="2400"/>
            </a:lvl3pPr>
            <a:lvl4pPr marL="1371600" indent="0" algn="ctr" latinLnBrk="0">
              <a:buNone/>
              <a:defRPr lang="pl-PL" sz="2000"/>
            </a:lvl4pPr>
            <a:lvl5pPr marL="1828800" indent="0" algn="ctr" latinLnBrk="0">
              <a:buNone/>
              <a:defRPr lang="pl-PL" sz="2000"/>
            </a:lvl5pPr>
            <a:lvl6pPr marL="2286000" indent="0" algn="ctr" latinLnBrk="0">
              <a:buNone/>
              <a:defRPr lang="pl-PL" sz="2000"/>
            </a:lvl6pPr>
            <a:lvl7pPr marL="2743200" indent="0" algn="ctr" latinLnBrk="0">
              <a:buNone/>
              <a:defRPr lang="pl-PL" sz="2000"/>
            </a:lvl7pPr>
            <a:lvl8pPr marL="3200400" indent="0" algn="ctr" latinLnBrk="0">
              <a:buNone/>
              <a:defRPr lang="pl-PL" sz="2000"/>
            </a:lvl8pPr>
            <a:lvl9pPr marL="3657600" indent="0" algn="ctr" latinLnBrk="0">
              <a:buNone/>
              <a:defRPr lang="pl-PL" sz="20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309076D-42D8-44F9-A30E-4D157611BA17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2859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34044C-F91E-4438-915E-B9665971358A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97719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pl-PL"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pl-PL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CA6608-B35D-44DC-A72B-B61764152D63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07674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36C929-7F24-4A5C-B47B-ED6D2DF99152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37208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73E840-DA6B-4E26-9C86-CE2894056EFF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61530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6CC9F9-7F37-4526-A3C1-63912F868730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7290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FFAEC3-80AB-49E6-A728-1D0423296AD6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2049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pl-PL"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6C373B-0BC6-444E-9254-46E5CAAB35E4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6510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918" y="5418672"/>
            <a:ext cx="8085582" cy="613283"/>
          </a:xfrm>
        </p:spPr>
        <p:txBody>
          <a:bodyPr anchor="b">
            <a:normAutofit/>
          </a:bodyPr>
          <a:lstStyle>
            <a:lvl1pPr latinLnBrk="0">
              <a:defRPr lang="pl-PL"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pl-PL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pl-PL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B4F42B4-9B18-4C01-AD68-123093E39A31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56487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526E81-2610-4DD9-8C76-1A1125A9AC78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8197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6859814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4A002A-9C84-4217-9998-E13D19A0656E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57217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2630" y="770467"/>
            <a:ext cx="8086725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pl-PL"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637" y="4206876"/>
            <a:ext cx="692115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l-PL" sz="3200">
                <a:solidFill>
                  <a:schemeClr val="bg1"/>
                </a:solidFill>
                <a:latin typeface="+mj-lt"/>
              </a:defRPr>
            </a:lvl1pPr>
            <a:lvl2pPr marL="457200" indent="0" algn="ctr" latinLnBrk="0">
              <a:buNone/>
              <a:defRPr lang="pl-PL" sz="2800"/>
            </a:lvl2pPr>
            <a:lvl3pPr marL="914400" indent="0" algn="ctr" latinLnBrk="0">
              <a:buNone/>
              <a:defRPr lang="pl-PL" sz="2400"/>
            </a:lvl3pPr>
            <a:lvl4pPr marL="1371600" indent="0" algn="ctr" latinLnBrk="0">
              <a:buNone/>
              <a:defRPr lang="pl-PL" sz="2000"/>
            </a:lvl4pPr>
            <a:lvl5pPr marL="1828800" indent="0" algn="ctr" latinLnBrk="0">
              <a:buNone/>
              <a:defRPr lang="pl-PL" sz="2000"/>
            </a:lvl5pPr>
            <a:lvl6pPr marL="2286000" indent="0" algn="ctr" latinLnBrk="0">
              <a:buNone/>
              <a:defRPr lang="pl-PL" sz="2000"/>
            </a:lvl6pPr>
            <a:lvl7pPr marL="2743200" indent="0" algn="ctr" latinLnBrk="0">
              <a:buNone/>
              <a:defRPr lang="pl-PL" sz="2000"/>
            </a:lvl7pPr>
            <a:lvl8pPr marL="3200400" indent="0" algn="ctr" latinLnBrk="0">
              <a:buNone/>
              <a:defRPr lang="pl-PL" sz="2000"/>
            </a:lvl8pPr>
            <a:lvl9pPr marL="3657600" indent="0" algn="ctr" latinLnBrk="0">
              <a:buNone/>
              <a:defRPr lang="pl-PL" sz="20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1550433-4171-4C17-96AE-2CADB869C1F5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3361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806A34-81DC-440C-95D4-CAFE775F0AAC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2781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pl-PL"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pl-PL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A6A451-EC5A-4E83-A6AC-82232C3DC4EB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81189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5AC3B1-5D47-4A09-BFFC-807F125ED73F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23366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D7B5AF-885B-42C1-902B-281A37748D3C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5823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49D3AE-BE6B-4493-9079-2725979F8FB7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8136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859D6B-DD42-4EDC-80C8-538D18B06872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63738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pl-PL"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D4734F-79E2-4BEE-BBD0-3BBDB188E5F3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11965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918" y="5418674"/>
            <a:ext cx="8085582" cy="613283"/>
          </a:xfrm>
        </p:spPr>
        <p:txBody>
          <a:bodyPr anchor="b">
            <a:normAutofit/>
          </a:bodyPr>
          <a:lstStyle>
            <a:lvl1pPr latinLnBrk="0">
              <a:defRPr lang="pl-PL"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pl-PL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pl-PL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417F074-8DCA-4663-AD33-5AAB022DC78D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15013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2630" y="770467"/>
            <a:ext cx="8086725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pl-PL"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636" y="4206876"/>
            <a:ext cx="692115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l-PL" sz="3200">
                <a:solidFill>
                  <a:srgbClr val="262626"/>
                </a:solidFill>
                <a:latin typeface="+mj-lt"/>
              </a:defRPr>
            </a:lvl1pPr>
            <a:lvl2pPr marL="457200" indent="0" algn="ctr" latinLnBrk="0">
              <a:buNone/>
              <a:defRPr lang="pl-PL" sz="2800"/>
            </a:lvl2pPr>
            <a:lvl3pPr marL="914400" indent="0" algn="ctr" latinLnBrk="0">
              <a:buNone/>
              <a:defRPr lang="pl-PL" sz="2400"/>
            </a:lvl3pPr>
            <a:lvl4pPr marL="1371600" indent="0" algn="ctr" latinLnBrk="0">
              <a:buNone/>
              <a:defRPr lang="pl-PL" sz="2000"/>
            </a:lvl4pPr>
            <a:lvl5pPr marL="1828800" indent="0" algn="ctr" latinLnBrk="0">
              <a:buNone/>
              <a:defRPr lang="pl-PL" sz="2000"/>
            </a:lvl5pPr>
            <a:lvl6pPr marL="2286000" indent="0" algn="ctr" latinLnBrk="0">
              <a:buNone/>
              <a:defRPr lang="pl-PL" sz="2000"/>
            </a:lvl6pPr>
            <a:lvl7pPr marL="2743200" indent="0" algn="ctr" latinLnBrk="0">
              <a:buNone/>
              <a:defRPr lang="pl-PL" sz="2000"/>
            </a:lvl7pPr>
            <a:lvl8pPr marL="3200400" indent="0" algn="ctr" latinLnBrk="0">
              <a:buNone/>
              <a:defRPr lang="pl-PL" sz="2000"/>
            </a:lvl8pPr>
            <a:lvl9pPr marL="3657600" indent="0" algn="ctr" latinLnBrk="0">
              <a:buNone/>
              <a:defRPr lang="pl-PL" sz="20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309076D-42D8-44F9-A30E-4D157611BA17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1285927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23FFB6-34BE-4D09-9227-FBC660DF9C75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9123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A9BA4D-B9E6-4BBC-AD92-39A3C11F26AF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49534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2630" y="770467"/>
            <a:ext cx="8086725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pl-PL"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638" y="4206876"/>
            <a:ext cx="692115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l-PL" sz="3200">
                <a:solidFill>
                  <a:srgbClr val="262626"/>
                </a:solidFill>
                <a:latin typeface="+mj-lt"/>
              </a:defRPr>
            </a:lvl1pPr>
            <a:lvl2pPr marL="457200" indent="0" algn="ctr" latinLnBrk="0">
              <a:buNone/>
              <a:defRPr lang="pl-PL" sz="2800"/>
            </a:lvl2pPr>
            <a:lvl3pPr marL="914400" indent="0" algn="ctr" latinLnBrk="0">
              <a:buNone/>
              <a:defRPr lang="pl-PL" sz="2400"/>
            </a:lvl3pPr>
            <a:lvl4pPr marL="1371600" indent="0" algn="ctr" latinLnBrk="0">
              <a:buNone/>
              <a:defRPr lang="pl-PL" sz="2000"/>
            </a:lvl4pPr>
            <a:lvl5pPr marL="1828800" indent="0" algn="ctr" latinLnBrk="0">
              <a:buNone/>
              <a:defRPr lang="pl-PL" sz="2000"/>
            </a:lvl5pPr>
            <a:lvl6pPr marL="2286000" indent="0" algn="ctr" latinLnBrk="0">
              <a:buNone/>
              <a:defRPr lang="pl-PL" sz="2000"/>
            </a:lvl6pPr>
            <a:lvl7pPr marL="2743200" indent="0" algn="ctr" latinLnBrk="0">
              <a:buNone/>
              <a:defRPr lang="pl-PL" sz="2000"/>
            </a:lvl7pPr>
            <a:lvl8pPr marL="3200400" indent="0" algn="ctr" latinLnBrk="0">
              <a:buNone/>
              <a:defRPr lang="pl-PL" sz="2000"/>
            </a:lvl8pPr>
            <a:lvl9pPr marL="3657600" indent="0" algn="ctr" latinLnBrk="0">
              <a:buNone/>
              <a:defRPr lang="pl-PL" sz="20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E21B010-1F09-4B18-BA19-4B2140999B10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1722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993FC7-80D9-48E4-9246-DD6FBA65A010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48985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pl-PL"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pl-PL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9EB7CB-BCBF-4F9E-9F7C-97ABE6F0EC49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3805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43CB78-1DA4-4697-A9C3-F9E7B999D063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0808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B0439A-EF8E-451F-A4C3-639BC0628A26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6864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2BAE89-937F-44E6-BB5C-4601F62D43A1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4049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27B4A2-2995-4C31-AF8A-3A9343CE78FA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3647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pl-PL"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AEBD63-74DE-4ED7-8CB4-8FFFD5DF5CC6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3376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34044C-F91E-4438-915E-B9665971358A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1977198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918" y="5418676"/>
            <a:ext cx="8085582" cy="613283"/>
          </a:xfrm>
        </p:spPr>
        <p:txBody>
          <a:bodyPr anchor="b">
            <a:normAutofit/>
          </a:bodyPr>
          <a:lstStyle>
            <a:lvl1pPr latinLnBrk="0">
              <a:defRPr lang="pl-PL"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pl-PL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pl-PL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9E4220C-E3EA-456C-962D-6B33BD9C4E09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4275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C59393-002D-4295-A0E9-B4FAB56141FF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38048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1A45C0-4D29-464C-B05C-28444F11ECD1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9694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pl-PL"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634" y="4206876"/>
            <a:ext cx="692115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l-PL" sz="3200">
                <a:solidFill>
                  <a:schemeClr val="bg1"/>
                </a:solidFill>
                <a:latin typeface="+mj-lt"/>
              </a:defRPr>
            </a:lvl1pPr>
            <a:lvl2pPr marL="457200" indent="0" algn="ctr" latinLnBrk="0">
              <a:buNone/>
              <a:defRPr lang="pl-PL" sz="2800"/>
            </a:lvl2pPr>
            <a:lvl3pPr marL="914400" indent="0" algn="ctr" latinLnBrk="0">
              <a:buNone/>
              <a:defRPr lang="pl-PL" sz="2400"/>
            </a:lvl3pPr>
            <a:lvl4pPr marL="1371600" indent="0" algn="ctr" latinLnBrk="0">
              <a:buNone/>
              <a:defRPr lang="pl-PL" sz="2000"/>
            </a:lvl4pPr>
            <a:lvl5pPr marL="1828800" indent="0" algn="ctr" latinLnBrk="0">
              <a:buNone/>
              <a:defRPr lang="pl-PL" sz="2000"/>
            </a:lvl5pPr>
            <a:lvl6pPr marL="2286000" indent="0" algn="ctr" latinLnBrk="0">
              <a:buNone/>
              <a:defRPr lang="pl-PL" sz="2000"/>
            </a:lvl6pPr>
            <a:lvl7pPr marL="2743200" indent="0" algn="ctr" latinLnBrk="0">
              <a:buNone/>
              <a:defRPr lang="pl-PL" sz="2000"/>
            </a:lvl7pPr>
            <a:lvl8pPr marL="3200400" indent="0" algn="ctr" latinLnBrk="0">
              <a:buNone/>
              <a:defRPr lang="pl-PL" sz="2000"/>
            </a:lvl8pPr>
            <a:lvl9pPr marL="3657600" indent="0" algn="ctr" latinLnBrk="0">
              <a:buNone/>
              <a:defRPr lang="pl-PL" sz="20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4268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1730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pl-PL"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pl-PL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2586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77193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2643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3103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5286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pl-PL"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pl-PL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CA6608-B35D-44DC-A72B-B61764152D63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6076740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pl-PL"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4671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 latinLnBrk="0">
              <a:defRPr lang="pl-PL"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pl-PL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pl-PL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62349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0404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85981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2630" y="770467"/>
            <a:ext cx="8086725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pl-PL"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636" y="4206876"/>
            <a:ext cx="692115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l-PL" sz="3200">
                <a:solidFill>
                  <a:srgbClr val="262626"/>
                </a:solidFill>
                <a:latin typeface="+mj-lt"/>
              </a:defRPr>
            </a:lvl1pPr>
            <a:lvl2pPr marL="457200" indent="0" algn="ctr" latinLnBrk="0">
              <a:buNone/>
              <a:defRPr lang="pl-PL" sz="2800"/>
            </a:lvl2pPr>
            <a:lvl3pPr marL="914400" indent="0" algn="ctr" latinLnBrk="0">
              <a:buNone/>
              <a:defRPr lang="pl-PL" sz="2400"/>
            </a:lvl3pPr>
            <a:lvl4pPr marL="1371600" indent="0" algn="ctr" latinLnBrk="0">
              <a:buNone/>
              <a:defRPr lang="pl-PL" sz="2000"/>
            </a:lvl4pPr>
            <a:lvl5pPr marL="1828800" indent="0" algn="ctr" latinLnBrk="0">
              <a:buNone/>
              <a:defRPr lang="pl-PL" sz="2000"/>
            </a:lvl5pPr>
            <a:lvl6pPr marL="2286000" indent="0" algn="ctr" latinLnBrk="0">
              <a:buNone/>
              <a:defRPr lang="pl-PL" sz="2000"/>
            </a:lvl6pPr>
            <a:lvl7pPr marL="2743200" indent="0" algn="ctr" latinLnBrk="0">
              <a:buNone/>
              <a:defRPr lang="pl-PL" sz="2000"/>
            </a:lvl7pPr>
            <a:lvl8pPr marL="3200400" indent="0" algn="ctr" latinLnBrk="0">
              <a:buNone/>
              <a:defRPr lang="pl-PL" sz="2000"/>
            </a:lvl8pPr>
            <a:lvl9pPr marL="3657600" indent="0" algn="ctr" latinLnBrk="0">
              <a:buNone/>
              <a:defRPr lang="pl-PL" sz="20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309076D-42D8-44F9-A30E-4D157611BA17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2859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34044C-F91E-4438-915E-B9665971358A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97719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pl-PL"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pl-PL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CA6608-B35D-44DC-A72B-B61764152D63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07674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36C929-7F24-4A5C-B47B-ED6D2DF99152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37208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73E840-DA6B-4E26-9C86-CE2894056EFF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61530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6CC9F9-7F37-4526-A3C1-63912F868730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7290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36C929-7F24-4A5C-B47B-ED6D2DF99152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0372089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FFAEC3-80AB-49E6-A728-1D0423296AD6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2049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pl-PL"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6C373B-0BC6-444E-9254-46E5CAAB35E4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6510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918" y="5418672"/>
            <a:ext cx="8085582" cy="613283"/>
          </a:xfrm>
        </p:spPr>
        <p:txBody>
          <a:bodyPr anchor="b">
            <a:normAutofit/>
          </a:bodyPr>
          <a:lstStyle>
            <a:lvl1pPr latinLnBrk="0">
              <a:defRPr lang="pl-PL"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pl-PL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pl-PL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B4F42B4-9B18-4C01-AD68-123093E39A31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56487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526E81-2610-4DD9-8C76-1A1125A9AC78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8197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4A002A-9C84-4217-9998-E13D19A0656E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57217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2630" y="770467"/>
            <a:ext cx="8086725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pl-PL"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637" y="4206876"/>
            <a:ext cx="692115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l-PL" sz="3200">
                <a:solidFill>
                  <a:schemeClr val="bg1"/>
                </a:solidFill>
                <a:latin typeface="+mj-lt"/>
              </a:defRPr>
            </a:lvl1pPr>
            <a:lvl2pPr marL="457200" indent="0" algn="ctr" latinLnBrk="0">
              <a:buNone/>
              <a:defRPr lang="pl-PL" sz="2800"/>
            </a:lvl2pPr>
            <a:lvl3pPr marL="914400" indent="0" algn="ctr" latinLnBrk="0">
              <a:buNone/>
              <a:defRPr lang="pl-PL" sz="2400"/>
            </a:lvl3pPr>
            <a:lvl4pPr marL="1371600" indent="0" algn="ctr" latinLnBrk="0">
              <a:buNone/>
              <a:defRPr lang="pl-PL" sz="2000"/>
            </a:lvl4pPr>
            <a:lvl5pPr marL="1828800" indent="0" algn="ctr" latinLnBrk="0">
              <a:buNone/>
              <a:defRPr lang="pl-PL" sz="2000"/>
            </a:lvl5pPr>
            <a:lvl6pPr marL="2286000" indent="0" algn="ctr" latinLnBrk="0">
              <a:buNone/>
              <a:defRPr lang="pl-PL" sz="2000"/>
            </a:lvl6pPr>
            <a:lvl7pPr marL="2743200" indent="0" algn="ctr" latinLnBrk="0">
              <a:buNone/>
              <a:defRPr lang="pl-PL" sz="2000"/>
            </a:lvl7pPr>
            <a:lvl8pPr marL="3200400" indent="0" algn="ctr" latinLnBrk="0">
              <a:buNone/>
              <a:defRPr lang="pl-PL" sz="2000"/>
            </a:lvl8pPr>
            <a:lvl9pPr marL="3657600" indent="0" algn="ctr" latinLnBrk="0">
              <a:buNone/>
              <a:defRPr lang="pl-PL" sz="20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1550433-4171-4C17-96AE-2CADB869C1F5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3361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806A34-81DC-440C-95D4-CAFE775F0AAC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2781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pl-PL"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pl-PL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A6A451-EC5A-4E83-A6AC-82232C3DC4EB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81189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5AC3B1-5D47-4A09-BFFC-807F125ED73F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23366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D7B5AF-885B-42C1-902B-281A37748D3C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5823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73E840-DA6B-4E26-9C86-CE2894056EFF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6615305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49D3AE-BE6B-4493-9079-2725979F8FB7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8136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859D6B-DD42-4EDC-80C8-538D18B06872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63738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pl-PL"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D4734F-79E2-4BEE-BBD0-3BBDB188E5F3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11965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918" y="5418674"/>
            <a:ext cx="8085582" cy="613283"/>
          </a:xfrm>
        </p:spPr>
        <p:txBody>
          <a:bodyPr anchor="b">
            <a:normAutofit/>
          </a:bodyPr>
          <a:lstStyle>
            <a:lvl1pPr latinLnBrk="0">
              <a:defRPr lang="pl-PL"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pl-PL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pl-PL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417F074-8DCA-4663-AD33-5AAB022DC78D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15013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23FFB6-34BE-4D09-9227-FBC660DF9C75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9123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A9BA4D-B9E6-4BBC-AD92-39A3C11F26AF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49534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2630" y="770467"/>
            <a:ext cx="8086725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pl-PL"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638" y="4206876"/>
            <a:ext cx="692115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l-PL" sz="3200">
                <a:solidFill>
                  <a:srgbClr val="262626"/>
                </a:solidFill>
                <a:latin typeface="+mj-lt"/>
              </a:defRPr>
            </a:lvl1pPr>
            <a:lvl2pPr marL="457200" indent="0" algn="ctr" latinLnBrk="0">
              <a:buNone/>
              <a:defRPr lang="pl-PL" sz="2800"/>
            </a:lvl2pPr>
            <a:lvl3pPr marL="914400" indent="0" algn="ctr" latinLnBrk="0">
              <a:buNone/>
              <a:defRPr lang="pl-PL" sz="2400"/>
            </a:lvl3pPr>
            <a:lvl4pPr marL="1371600" indent="0" algn="ctr" latinLnBrk="0">
              <a:buNone/>
              <a:defRPr lang="pl-PL" sz="2000"/>
            </a:lvl4pPr>
            <a:lvl5pPr marL="1828800" indent="0" algn="ctr" latinLnBrk="0">
              <a:buNone/>
              <a:defRPr lang="pl-PL" sz="2000"/>
            </a:lvl5pPr>
            <a:lvl6pPr marL="2286000" indent="0" algn="ctr" latinLnBrk="0">
              <a:buNone/>
              <a:defRPr lang="pl-PL" sz="2000"/>
            </a:lvl6pPr>
            <a:lvl7pPr marL="2743200" indent="0" algn="ctr" latinLnBrk="0">
              <a:buNone/>
              <a:defRPr lang="pl-PL" sz="2000"/>
            </a:lvl7pPr>
            <a:lvl8pPr marL="3200400" indent="0" algn="ctr" latinLnBrk="0">
              <a:buNone/>
              <a:defRPr lang="pl-PL" sz="2000"/>
            </a:lvl8pPr>
            <a:lvl9pPr marL="3657600" indent="0" algn="ctr" latinLnBrk="0">
              <a:buNone/>
              <a:defRPr lang="pl-PL" sz="20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E21B010-1F09-4B18-BA19-4B2140999B10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1722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993FC7-80D9-48E4-9246-DD6FBA65A010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48985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pl-PL"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pl-PL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9EB7CB-BCBF-4F9E-9F7C-97ABE6F0EC49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3805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43CB78-1DA4-4697-A9C3-F9E7B999D063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0808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6CC9F9-7F37-4526-A3C1-63912F868730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4729052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B0439A-EF8E-451F-A4C3-639BC0628A26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6864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2BAE89-937F-44E6-BB5C-4601F62D43A1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4049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27B4A2-2995-4C31-AF8A-3A9343CE78FA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3647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pl-PL"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AEBD63-74DE-4ED7-8CB4-8FFFD5DF5CC6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3376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918" y="5418676"/>
            <a:ext cx="8085582" cy="613283"/>
          </a:xfrm>
        </p:spPr>
        <p:txBody>
          <a:bodyPr anchor="b">
            <a:normAutofit/>
          </a:bodyPr>
          <a:lstStyle>
            <a:lvl1pPr latinLnBrk="0">
              <a:defRPr lang="pl-PL"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pl-PL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pl-PL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9E4220C-E3EA-456C-962D-6B33BD9C4E09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4275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C59393-002D-4295-A0E9-B4FAB56141FF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38048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1A45C0-4D29-464C-B05C-28444F11ECD1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9694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pl-PL"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634" y="4206876"/>
            <a:ext cx="692115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l-PL" sz="3200">
                <a:solidFill>
                  <a:schemeClr val="bg1"/>
                </a:solidFill>
                <a:latin typeface="+mj-lt"/>
              </a:defRPr>
            </a:lvl1pPr>
            <a:lvl2pPr marL="457200" indent="0" algn="ctr" latinLnBrk="0">
              <a:buNone/>
              <a:defRPr lang="pl-PL" sz="2800"/>
            </a:lvl2pPr>
            <a:lvl3pPr marL="914400" indent="0" algn="ctr" latinLnBrk="0">
              <a:buNone/>
              <a:defRPr lang="pl-PL" sz="2400"/>
            </a:lvl3pPr>
            <a:lvl4pPr marL="1371600" indent="0" algn="ctr" latinLnBrk="0">
              <a:buNone/>
              <a:defRPr lang="pl-PL" sz="2000"/>
            </a:lvl4pPr>
            <a:lvl5pPr marL="1828800" indent="0" algn="ctr" latinLnBrk="0">
              <a:buNone/>
              <a:defRPr lang="pl-PL" sz="2000"/>
            </a:lvl5pPr>
            <a:lvl6pPr marL="2286000" indent="0" algn="ctr" latinLnBrk="0">
              <a:buNone/>
              <a:defRPr lang="pl-PL" sz="2000"/>
            </a:lvl6pPr>
            <a:lvl7pPr marL="2743200" indent="0" algn="ctr" latinLnBrk="0">
              <a:buNone/>
              <a:defRPr lang="pl-PL" sz="2000"/>
            </a:lvl7pPr>
            <a:lvl8pPr marL="3200400" indent="0" algn="ctr" latinLnBrk="0">
              <a:buNone/>
              <a:defRPr lang="pl-PL" sz="2000"/>
            </a:lvl8pPr>
            <a:lvl9pPr marL="3657600" indent="0" algn="ctr" latinLnBrk="0">
              <a:buNone/>
              <a:defRPr lang="pl-PL" sz="20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4268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1730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pl-PL"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pl-PL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2586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FFAEC3-80AB-49E6-A728-1D0423296AD6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6204976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77193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2643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3103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5286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pl-PL"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4671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 latinLnBrk="0">
              <a:defRPr lang="pl-PL"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pl-PL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pl-PL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62349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0404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85981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2630" y="770467"/>
            <a:ext cx="8086725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pl-PL"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636" y="4206876"/>
            <a:ext cx="692115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l-PL" sz="3200">
                <a:solidFill>
                  <a:srgbClr val="262626"/>
                </a:solidFill>
                <a:latin typeface="+mj-lt"/>
              </a:defRPr>
            </a:lvl1pPr>
            <a:lvl2pPr marL="457200" indent="0" algn="ctr" latinLnBrk="0">
              <a:buNone/>
              <a:defRPr lang="pl-PL" sz="2800"/>
            </a:lvl2pPr>
            <a:lvl3pPr marL="914400" indent="0" algn="ctr" latinLnBrk="0">
              <a:buNone/>
              <a:defRPr lang="pl-PL" sz="2400"/>
            </a:lvl3pPr>
            <a:lvl4pPr marL="1371600" indent="0" algn="ctr" latinLnBrk="0">
              <a:buNone/>
              <a:defRPr lang="pl-PL" sz="2000"/>
            </a:lvl4pPr>
            <a:lvl5pPr marL="1828800" indent="0" algn="ctr" latinLnBrk="0">
              <a:buNone/>
              <a:defRPr lang="pl-PL" sz="2000"/>
            </a:lvl5pPr>
            <a:lvl6pPr marL="2286000" indent="0" algn="ctr" latinLnBrk="0">
              <a:buNone/>
              <a:defRPr lang="pl-PL" sz="2000"/>
            </a:lvl6pPr>
            <a:lvl7pPr marL="2743200" indent="0" algn="ctr" latinLnBrk="0">
              <a:buNone/>
              <a:defRPr lang="pl-PL" sz="2000"/>
            </a:lvl7pPr>
            <a:lvl8pPr marL="3200400" indent="0" algn="ctr" latinLnBrk="0">
              <a:buNone/>
              <a:defRPr lang="pl-PL" sz="2000"/>
            </a:lvl8pPr>
            <a:lvl9pPr marL="3657600" indent="0" algn="ctr" latinLnBrk="0">
              <a:buNone/>
              <a:defRPr lang="pl-PL" sz="20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309076D-42D8-44F9-A30E-4D157611BA17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2859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34044C-F91E-4438-915E-B9665971358A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97719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pl-PL"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6C373B-0BC6-444E-9254-46E5CAAB35E4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4651038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pl-PL"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pl-PL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CA6608-B35D-44DC-A72B-B61764152D63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07674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36C929-7F24-4A5C-B47B-ED6D2DF99152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37208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73E840-DA6B-4E26-9C86-CE2894056EFF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61530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6CC9F9-7F37-4526-A3C1-63912F868730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7290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FFAEC3-80AB-49E6-A728-1D0423296AD6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2049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pl-PL"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6C373B-0BC6-444E-9254-46E5CAAB35E4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6510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918" y="5418672"/>
            <a:ext cx="8085582" cy="613283"/>
          </a:xfrm>
        </p:spPr>
        <p:txBody>
          <a:bodyPr anchor="b">
            <a:normAutofit/>
          </a:bodyPr>
          <a:lstStyle>
            <a:lvl1pPr latinLnBrk="0">
              <a:defRPr lang="pl-PL"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pl-PL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pl-PL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B4F42B4-9B18-4C01-AD68-123093E39A31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56487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526E81-2610-4DD9-8C76-1A1125A9AC78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8197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4A002A-9C84-4217-9998-E13D19A0656E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57217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2630" y="770467"/>
            <a:ext cx="8086725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pl-PL"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637" y="4206876"/>
            <a:ext cx="692115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l-PL" sz="3200">
                <a:solidFill>
                  <a:schemeClr val="bg1"/>
                </a:solidFill>
                <a:latin typeface="+mj-lt"/>
              </a:defRPr>
            </a:lvl1pPr>
            <a:lvl2pPr marL="457200" indent="0" algn="ctr" latinLnBrk="0">
              <a:buNone/>
              <a:defRPr lang="pl-PL" sz="2800"/>
            </a:lvl2pPr>
            <a:lvl3pPr marL="914400" indent="0" algn="ctr" latinLnBrk="0">
              <a:buNone/>
              <a:defRPr lang="pl-PL" sz="2400"/>
            </a:lvl3pPr>
            <a:lvl4pPr marL="1371600" indent="0" algn="ctr" latinLnBrk="0">
              <a:buNone/>
              <a:defRPr lang="pl-PL" sz="2000"/>
            </a:lvl4pPr>
            <a:lvl5pPr marL="1828800" indent="0" algn="ctr" latinLnBrk="0">
              <a:buNone/>
              <a:defRPr lang="pl-PL" sz="2000"/>
            </a:lvl5pPr>
            <a:lvl6pPr marL="2286000" indent="0" algn="ctr" latinLnBrk="0">
              <a:buNone/>
              <a:defRPr lang="pl-PL" sz="2000"/>
            </a:lvl6pPr>
            <a:lvl7pPr marL="2743200" indent="0" algn="ctr" latinLnBrk="0">
              <a:buNone/>
              <a:defRPr lang="pl-PL" sz="2000"/>
            </a:lvl7pPr>
            <a:lvl8pPr marL="3200400" indent="0" algn="ctr" latinLnBrk="0">
              <a:buNone/>
              <a:defRPr lang="pl-PL" sz="2000"/>
            </a:lvl8pPr>
            <a:lvl9pPr marL="3657600" indent="0" algn="ctr" latinLnBrk="0">
              <a:buNone/>
              <a:defRPr lang="pl-PL" sz="20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1550433-4171-4C17-96AE-2CADB869C1F5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3361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5173014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918" y="5418672"/>
            <a:ext cx="8085582" cy="613283"/>
          </a:xfrm>
        </p:spPr>
        <p:txBody>
          <a:bodyPr anchor="b">
            <a:normAutofit/>
          </a:bodyPr>
          <a:lstStyle>
            <a:lvl1pPr latinLnBrk="0">
              <a:defRPr lang="pl-PL"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pl-PL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pl-PL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B4F42B4-9B18-4C01-AD68-123093E39A31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556487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806A34-81DC-440C-95D4-CAFE775F0AAC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2781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pl-PL"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pl-PL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A6A451-EC5A-4E83-A6AC-82232C3DC4EB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81189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5AC3B1-5D47-4A09-BFFC-807F125ED73F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23366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D7B5AF-885B-42C1-902B-281A37748D3C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5823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49D3AE-BE6B-4493-9079-2725979F8FB7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8136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859D6B-DD42-4EDC-80C8-538D18B06872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63738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pl-PL"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D4734F-79E2-4BEE-BBD0-3BBDB188E5F3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11965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918" y="5418674"/>
            <a:ext cx="8085582" cy="613283"/>
          </a:xfrm>
        </p:spPr>
        <p:txBody>
          <a:bodyPr anchor="b">
            <a:normAutofit/>
          </a:bodyPr>
          <a:lstStyle>
            <a:lvl1pPr latinLnBrk="0">
              <a:defRPr lang="pl-PL"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pl-PL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pl-PL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417F074-8DCA-4663-AD33-5AAB022DC78D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15013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23FFB6-34BE-4D09-9227-FBC660DF9C75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9123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A9BA4D-B9E6-4BBC-AD92-39A3C11F26AF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49534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526E81-2610-4DD9-8C76-1A1125A9AC78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8819742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2630" y="770467"/>
            <a:ext cx="8086725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pl-PL"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638" y="4206876"/>
            <a:ext cx="692115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l-PL" sz="3200">
                <a:solidFill>
                  <a:srgbClr val="262626"/>
                </a:solidFill>
                <a:latin typeface="+mj-lt"/>
              </a:defRPr>
            </a:lvl1pPr>
            <a:lvl2pPr marL="457200" indent="0" algn="ctr" latinLnBrk="0">
              <a:buNone/>
              <a:defRPr lang="pl-PL" sz="2800"/>
            </a:lvl2pPr>
            <a:lvl3pPr marL="914400" indent="0" algn="ctr" latinLnBrk="0">
              <a:buNone/>
              <a:defRPr lang="pl-PL" sz="2400"/>
            </a:lvl3pPr>
            <a:lvl4pPr marL="1371600" indent="0" algn="ctr" latinLnBrk="0">
              <a:buNone/>
              <a:defRPr lang="pl-PL" sz="2000"/>
            </a:lvl4pPr>
            <a:lvl5pPr marL="1828800" indent="0" algn="ctr" latinLnBrk="0">
              <a:buNone/>
              <a:defRPr lang="pl-PL" sz="2000"/>
            </a:lvl5pPr>
            <a:lvl6pPr marL="2286000" indent="0" algn="ctr" latinLnBrk="0">
              <a:buNone/>
              <a:defRPr lang="pl-PL" sz="2000"/>
            </a:lvl6pPr>
            <a:lvl7pPr marL="2743200" indent="0" algn="ctr" latinLnBrk="0">
              <a:buNone/>
              <a:defRPr lang="pl-PL" sz="2000"/>
            </a:lvl7pPr>
            <a:lvl8pPr marL="3200400" indent="0" algn="ctr" latinLnBrk="0">
              <a:buNone/>
              <a:defRPr lang="pl-PL" sz="2000"/>
            </a:lvl8pPr>
            <a:lvl9pPr marL="3657600" indent="0" algn="ctr" latinLnBrk="0">
              <a:buNone/>
              <a:defRPr lang="pl-PL" sz="20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E21B010-1F09-4B18-BA19-4B2140999B10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1722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993FC7-80D9-48E4-9246-DD6FBA65A010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48985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pl-PL"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pl-PL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9EB7CB-BCBF-4F9E-9F7C-97ABE6F0EC49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3805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43CB78-1DA4-4697-A9C3-F9E7B999D063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0808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B0439A-EF8E-451F-A4C3-639BC0628A26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6864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2BAE89-937F-44E6-BB5C-4601F62D43A1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4049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27B4A2-2995-4C31-AF8A-3A9343CE78FA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3647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pl-PL"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AEBD63-74DE-4ED7-8CB4-8FFFD5DF5CC6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3376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918" y="5418676"/>
            <a:ext cx="8085582" cy="613283"/>
          </a:xfrm>
        </p:spPr>
        <p:txBody>
          <a:bodyPr anchor="b">
            <a:normAutofit/>
          </a:bodyPr>
          <a:lstStyle>
            <a:lvl1pPr latinLnBrk="0">
              <a:defRPr lang="pl-PL"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pl-PL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pl-PL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9E4220C-E3EA-456C-962D-6B33BD9C4E09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4275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C59393-002D-4295-A0E9-B4FAB56141FF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38048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4A002A-9C84-4217-9998-E13D19A0656E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9572179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1A45C0-4D29-464C-B05C-28444F11ECD1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9694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pl-PL"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634" y="4206876"/>
            <a:ext cx="692115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l-PL" sz="3200">
                <a:solidFill>
                  <a:schemeClr val="bg1"/>
                </a:solidFill>
                <a:latin typeface="+mj-lt"/>
              </a:defRPr>
            </a:lvl1pPr>
            <a:lvl2pPr marL="457200" indent="0" algn="ctr" latinLnBrk="0">
              <a:buNone/>
              <a:defRPr lang="pl-PL" sz="2800"/>
            </a:lvl2pPr>
            <a:lvl3pPr marL="914400" indent="0" algn="ctr" latinLnBrk="0">
              <a:buNone/>
              <a:defRPr lang="pl-PL" sz="2400"/>
            </a:lvl3pPr>
            <a:lvl4pPr marL="1371600" indent="0" algn="ctr" latinLnBrk="0">
              <a:buNone/>
              <a:defRPr lang="pl-PL" sz="2000"/>
            </a:lvl4pPr>
            <a:lvl5pPr marL="1828800" indent="0" algn="ctr" latinLnBrk="0">
              <a:buNone/>
              <a:defRPr lang="pl-PL" sz="2000"/>
            </a:lvl5pPr>
            <a:lvl6pPr marL="2286000" indent="0" algn="ctr" latinLnBrk="0">
              <a:buNone/>
              <a:defRPr lang="pl-PL" sz="2000"/>
            </a:lvl6pPr>
            <a:lvl7pPr marL="2743200" indent="0" algn="ctr" latinLnBrk="0">
              <a:buNone/>
              <a:defRPr lang="pl-PL" sz="2000"/>
            </a:lvl7pPr>
            <a:lvl8pPr marL="3200400" indent="0" algn="ctr" latinLnBrk="0">
              <a:buNone/>
              <a:defRPr lang="pl-PL" sz="2000"/>
            </a:lvl8pPr>
            <a:lvl9pPr marL="3657600" indent="0" algn="ctr" latinLnBrk="0">
              <a:buNone/>
              <a:defRPr lang="pl-PL" sz="20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4268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1730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pl-PL"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pl-PL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2586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77193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2643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3103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5286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pl-PL"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4671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 latinLnBrk="0">
              <a:defRPr lang="pl-PL"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pl-PL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pl-PL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62349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2630" y="770467"/>
            <a:ext cx="8086725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pl-PL"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637" y="4206876"/>
            <a:ext cx="692115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l-PL" sz="3200">
                <a:solidFill>
                  <a:schemeClr val="bg1"/>
                </a:solidFill>
                <a:latin typeface="+mj-lt"/>
              </a:defRPr>
            </a:lvl1pPr>
            <a:lvl2pPr marL="457200" indent="0" algn="ctr" latinLnBrk="0">
              <a:buNone/>
              <a:defRPr lang="pl-PL" sz="2800"/>
            </a:lvl2pPr>
            <a:lvl3pPr marL="914400" indent="0" algn="ctr" latinLnBrk="0">
              <a:buNone/>
              <a:defRPr lang="pl-PL" sz="2400"/>
            </a:lvl3pPr>
            <a:lvl4pPr marL="1371600" indent="0" algn="ctr" latinLnBrk="0">
              <a:buNone/>
              <a:defRPr lang="pl-PL" sz="2000"/>
            </a:lvl4pPr>
            <a:lvl5pPr marL="1828800" indent="0" algn="ctr" latinLnBrk="0">
              <a:buNone/>
              <a:defRPr lang="pl-PL" sz="2000"/>
            </a:lvl5pPr>
            <a:lvl6pPr marL="2286000" indent="0" algn="ctr" latinLnBrk="0">
              <a:buNone/>
              <a:defRPr lang="pl-PL" sz="2000"/>
            </a:lvl6pPr>
            <a:lvl7pPr marL="2743200" indent="0" algn="ctr" latinLnBrk="0">
              <a:buNone/>
              <a:defRPr lang="pl-PL" sz="2000"/>
            </a:lvl7pPr>
            <a:lvl8pPr marL="3200400" indent="0" algn="ctr" latinLnBrk="0">
              <a:buNone/>
              <a:defRPr lang="pl-PL" sz="2000"/>
            </a:lvl8pPr>
            <a:lvl9pPr marL="3657600" indent="0" algn="ctr" latinLnBrk="0">
              <a:buNone/>
              <a:defRPr lang="pl-PL" sz="20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1550433-4171-4C17-96AE-2CADB869C1F5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2336185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0404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85981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2630" y="770467"/>
            <a:ext cx="8086725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pl-PL"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636" y="4206876"/>
            <a:ext cx="692115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l-PL" sz="3200">
                <a:solidFill>
                  <a:srgbClr val="262626"/>
                </a:solidFill>
                <a:latin typeface="+mj-lt"/>
              </a:defRPr>
            </a:lvl1pPr>
            <a:lvl2pPr marL="457200" indent="0" algn="ctr" latinLnBrk="0">
              <a:buNone/>
              <a:defRPr lang="pl-PL" sz="2800"/>
            </a:lvl2pPr>
            <a:lvl3pPr marL="914400" indent="0" algn="ctr" latinLnBrk="0">
              <a:buNone/>
              <a:defRPr lang="pl-PL" sz="2400"/>
            </a:lvl3pPr>
            <a:lvl4pPr marL="1371600" indent="0" algn="ctr" latinLnBrk="0">
              <a:buNone/>
              <a:defRPr lang="pl-PL" sz="2000"/>
            </a:lvl4pPr>
            <a:lvl5pPr marL="1828800" indent="0" algn="ctr" latinLnBrk="0">
              <a:buNone/>
              <a:defRPr lang="pl-PL" sz="2000"/>
            </a:lvl5pPr>
            <a:lvl6pPr marL="2286000" indent="0" algn="ctr" latinLnBrk="0">
              <a:buNone/>
              <a:defRPr lang="pl-PL" sz="2000"/>
            </a:lvl6pPr>
            <a:lvl7pPr marL="2743200" indent="0" algn="ctr" latinLnBrk="0">
              <a:buNone/>
              <a:defRPr lang="pl-PL" sz="2000"/>
            </a:lvl7pPr>
            <a:lvl8pPr marL="3200400" indent="0" algn="ctr" latinLnBrk="0">
              <a:buNone/>
              <a:defRPr lang="pl-PL" sz="2000"/>
            </a:lvl8pPr>
            <a:lvl9pPr marL="3657600" indent="0" algn="ctr" latinLnBrk="0">
              <a:buNone/>
              <a:defRPr lang="pl-PL" sz="20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309076D-42D8-44F9-A30E-4D157611BA17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2859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34044C-F91E-4438-915E-B9665971358A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97719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pl-PL"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pl-PL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CA6608-B35D-44DC-A72B-B61764152D63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07674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36C929-7F24-4A5C-B47B-ED6D2DF99152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37208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73E840-DA6B-4E26-9C86-CE2894056EFF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61530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6CC9F9-7F37-4526-A3C1-63912F868730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7290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FFAEC3-80AB-49E6-A728-1D0423296AD6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2049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pl-PL"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6C373B-0BC6-444E-9254-46E5CAAB35E4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6510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806A34-81DC-440C-95D4-CAFE775F0AAC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527813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918" y="5418672"/>
            <a:ext cx="8085582" cy="613283"/>
          </a:xfrm>
        </p:spPr>
        <p:txBody>
          <a:bodyPr anchor="b">
            <a:normAutofit/>
          </a:bodyPr>
          <a:lstStyle>
            <a:lvl1pPr latinLnBrk="0">
              <a:defRPr lang="pl-PL"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pl-PL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pl-PL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B4F42B4-9B18-4C01-AD68-123093E39A31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56487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526E81-2610-4DD9-8C76-1A1125A9AC78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8197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4A002A-9C84-4217-9998-E13D19A0656E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57217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2630" y="770467"/>
            <a:ext cx="8086725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pl-PL"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637" y="4206876"/>
            <a:ext cx="692115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l-PL" sz="3200">
                <a:solidFill>
                  <a:schemeClr val="bg1"/>
                </a:solidFill>
                <a:latin typeface="+mj-lt"/>
              </a:defRPr>
            </a:lvl1pPr>
            <a:lvl2pPr marL="457200" indent="0" algn="ctr" latinLnBrk="0">
              <a:buNone/>
              <a:defRPr lang="pl-PL" sz="2800"/>
            </a:lvl2pPr>
            <a:lvl3pPr marL="914400" indent="0" algn="ctr" latinLnBrk="0">
              <a:buNone/>
              <a:defRPr lang="pl-PL" sz="2400"/>
            </a:lvl3pPr>
            <a:lvl4pPr marL="1371600" indent="0" algn="ctr" latinLnBrk="0">
              <a:buNone/>
              <a:defRPr lang="pl-PL" sz="2000"/>
            </a:lvl4pPr>
            <a:lvl5pPr marL="1828800" indent="0" algn="ctr" latinLnBrk="0">
              <a:buNone/>
              <a:defRPr lang="pl-PL" sz="2000"/>
            </a:lvl5pPr>
            <a:lvl6pPr marL="2286000" indent="0" algn="ctr" latinLnBrk="0">
              <a:buNone/>
              <a:defRPr lang="pl-PL" sz="2000"/>
            </a:lvl6pPr>
            <a:lvl7pPr marL="2743200" indent="0" algn="ctr" latinLnBrk="0">
              <a:buNone/>
              <a:defRPr lang="pl-PL" sz="2000"/>
            </a:lvl7pPr>
            <a:lvl8pPr marL="3200400" indent="0" algn="ctr" latinLnBrk="0">
              <a:buNone/>
              <a:defRPr lang="pl-PL" sz="2000"/>
            </a:lvl8pPr>
            <a:lvl9pPr marL="3657600" indent="0" algn="ctr" latinLnBrk="0">
              <a:buNone/>
              <a:defRPr lang="pl-PL" sz="20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1550433-4171-4C17-96AE-2CADB869C1F5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3361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806A34-81DC-440C-95D4-CAFE775F0AAC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2781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pl-PL"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pl-PL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A6A451-EC5A-4E83-A6AC-82232C3DC4EB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81189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5AC3B1-5D47-4A09-BFFC-807F125ED73F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23366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D7B5AF-885B-42C1-902B-281A37748D3C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5823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49D3AE-BE6B-4493-9079-2725979F8FB7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8136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859D6B-DD42-4EDC-80C8-538D18B06872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63738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pl-PL"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pl-PL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A6A451-EC5A-4E83-A6AC-82232C3DC4EB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6811894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pl-PL"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D4734F-79E2-4BEE-BBD0-3BBDB188E5F3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11965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918" y="5418674"/>
            <a:ext cx="8085582" cy="613283"/>
          </a:xfrm>
        </p:spPr>
        <p:txBody>
          <a:bodyPr anchor="b">
            <a:normAutofit/>
          </a:bodyPr>
          <a:lstStyle>
            <a:lvl1pPr latinLnBrk="0">
              <a:defRPr lang="pl-PL"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pl-PL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pl-PL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417F074-8DCA-4663-AD33-5AAB022DC78D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15013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23FFB6-34BE-4D09-9227-FBC660DF9C75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9123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A9BA4D-B9E6-4BBC-AD92-39A3C11F26AF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49534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2630" y="770467"/>
            <a:ext cx="8086725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pl-PL"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638" y="4206876"/>
            <a:ext cx="692115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l-PL" sz="3200">
                <a:solidFill>
                  <a:srgbClr val="262626"/>
                </a:solidFill>
                <a:latin typeface="+mj-lt"/>
              </a:defRPr>
            </a:lvl1pPr>
            <a:lvl2pPr marL="457200" indent="0" algn="ctr" latinLnBrk="0">
              <a:buNone/>
              <a:defRPr lang="pl-PL" sz="2800"/>
            </a:lvl2pPr>
            <a:lvl3pPr marL="914400" indent="0" algn="ctr" latinLnBrk="0">
              <a:buNone/>
              <a:defRPr lang="pl-PL" sz="2400"/>
            </a:lvl3pPr>
            <a:lvl4pPr marL="1371600" indent="0" algn="ctr" latinLnBrk="0">
              <a:buNone/>
              <a:defRPr lang="pl-PL" sz="2000"/>
            </a:lvl4pPr>
            <a:lvl5pPr marL="1828800" indent="0" algn="ctr" latinLnBrk="0">
              <a:buNone/>
              <a:defRPr lang="pl-PL" sz="2000"/>
            </a:lvl5pPr>
            <a:lvl6pPr marL="2286000" indent="0" algn="ctr" latinLnBrk="0">
              <a:buNone/>
              <a:defRPr lang="pl-PL" sz="2000"/>
            </a:lvl6pPr>
            <a:lvl7pPr marL="2743200" indent="0" algn="ctr" latinLnBrk="0">
              <a:buNone/>
              <a:defRPr lang="pl-PL" sz="2000"/>
            </a:lvl7pPr>
            <a:lvl8pPr marL="3200400" indent="0" algn="ctr" latinLnBrk="0">
              <a:buNone/>
              <a:defRPr lang="pl-PL" sz="2000"/>
            </a:lvl8pPr>
            <a:lvl9pPr marL="3657600" indent="0" algn="ctr" latinLnBrk="0">
              <a:buNone/>
              <a:defRPr lang="pl-PL" sz="20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E21B010-1F09-4B18-BA19-4B2140999B10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1722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993FC7-80D9-48E4-9246-DD6FBA65A010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48985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pl-PL"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pl-PL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9EB7CB-BCBF-4F9E-9F7C-97ABE6F0EC49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3805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43CB78-1DA4-4697-A9C3-F9E7B999D063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0808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B0439A-EF8E-451F-A4C3-639BC0628A26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6864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2BAE89-937F-44E6-BB5C-4601F62D43A1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4049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5AC3B1-5D47-4A09-BFFC-807F125ED73F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7233663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27B4A2-2995-4C31-AF8A-3A9343CE78FA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3647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pl-PL"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AEBD63-74DE-4ED7-8CB4-8FFFD5DF5CC6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3376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918" y="5418676"/>
            <a:ext cx="8085582" cy="613283"/>
          </a:xfrm>
        </p:spPr>
        <p:txBody>
          <a:bodyPr anchor="b">
            <a:normAutofit/>
          </a:bodyPr>
          <a:lstStyle>
            <a:lvl1pPr latinLnBrk="0">
              <a:defRPr lang="pl-PL"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pl-PL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pl-PL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9E4220C-E3EA-456C-962D-6B33BD9C4E09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4275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C59393-002D-4295-A0E9-B4FAB56141FF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38048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1A45C0-4D29-464C-B05C-28444F11ECD1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9694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D7B5AF-885B-42C1-902B-281A37748D3C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8582366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49D3AE-BE6B-4493-9079-2725979F8FB7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9813613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859D6B-DD42-4EDC-80C8-538D18B06872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6637386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pl-PL"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pl-PL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9258681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pl-PL"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D4734F-79E2-4BEE-BBD0-3BBDB188E5F3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3119651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918" y="5418674"/>
            <a:ext cx="8085582" cy="613283"/>
          </a:xfrm>
        </p:spPr>
        <p:txBody>
          <a:bodyPr anchor="b">
            <a:normAutofit/>
          </a:bodyPr>
          <a:lstStyle>
            <a:lvl1pPr latinLnBrk="0">
              <a:defRPr lang="pl-PL"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pl-PL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pl-PL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417F074-8DCA-4663-AD33-5AAB022DC78D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015013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23FFB6-34BE-4D09-9227-FBC660DF9C75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8912397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A9BA4D-B9E6-4BBC-AD92-39A3C11F26AF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8495346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2630" y="770467"/>
            <a:ext cx="8086725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pl-PL"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638" y="4206876"/>
            <a:ext cx="692115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l-PL" sz="3200">
                <a:solidFill>
                  <a:srgbClr val="262626"/>
                </a:solidFill>
                <a:latin typeface="+mj-lt"/>
              </a:defRPr>
            </a:lvl1pPr>
            <a:lvl2pPr marL="457200" indent="0" algn="ctr" latinLnBrk="0">
              <a:buNone/>
              <a:defRPr lang="pl-PL" sz="2800"/>
            </a:lvl2pPr>
            <a:lvl3pPr marL="914400" indent="0" algn="ctr" latinLnBrk="0">
              <a:buNone/>
              <a:defRPr lang="pl-PL" sz="2400"/>
            </a:lvl3pPr>
            <a:lvl4pPr marL="1371600" indent="0" algn="ctr" latinLnBrk="0">
              <a:buNone/>
              <a:defRPr lang="pl-PL" sz="2000"/>
            </a:lvl4pPr>
            <a:lvl5pPr marL="1828800" indent="0" algn="ctr" latinLnBrk="0">
              <a:buNone/>
              <a:defRPr lang="pl-PL" sz="2000"/>
            </a:lvl5pPr>
            <a:lvl6pPr marL="2286000" indent="0" algn="ctr" latinLnBrk="0">
              <a:buNone/>
              <a:defRPr lang="pl-PL" sz="2000"/>
            </a:lvl6pPr>
            <a:lvl7pPr marL="2743200" indent="0" algn="ctr" latinLnBrk="0">
              <a:buNone/>
              <a:defRPr lang="pl-PL" sz="2000"/>
            </a:lvl7pPr>
            <a:lvl8pPr marL="3200400" indent="0" algn="ctr" latinLnBrk="0">
              <a:buNone/>
              <a:defRPr lang="pl-PL" sz="2000"/>
            </a:lvl8pPr>
            <a:lvl9pPr marL="3657600" indent="0" algn="ctr" latinLnBrk="0">
              <a:buNone/>
              <a:defRPr lang="pl-PL" sz="20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E21B010-1F09-4B18-BA19-4B2140999B10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9172288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993FC7-80D9-48E4-9246-DD6FBA65A010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2489857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pl-PL"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pl-PL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9EB7CB-BCBF-4F9E-9F7C-97ABE6F0EC49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5380519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43CB78-1DA4-4697-A9C3-F9E7B999D063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0080869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B0439A-EF8E-451F-A4C3-639BC0628A26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4686482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2BAE89-937F-44E6-BB5C-4601F62D43A1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5404940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0771932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27B4A2-2995-4C31-AF8A-3A9343CE78FA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4364799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pl-PL"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AEBD63-74DE-4ED7-8CB4-8FFFD5DF5CC6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4337631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918" y="5418676"/>
            <a:ext cx="8085582" cy="613283"/>
          </a:xfrm>
        </p:spPr>
        <p:txBody>
          <a:bodyPr anchor="b">
            <a:normAutofit/>
          </a:bodyPr>
          <a:lstStyle>
            <a:lvl1pPr latinLnBrk="0">
              <a:defRPr lang="pl-PL"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pl-PL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pl-PL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9E4220C-E3EA-456C-962D-6B33BD9C4E09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54275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C59393-002D-4295-A0E9-B4FAB56141FF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038048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1A45C0-4D29-464C-B05C-28444F11ECD1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4969473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pl-PL"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634" y="4206876"/>
            <a:ext cx="692115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l-PL" sz="3200">
                <a:solidFill>
                  <a:schemeClr val="bg1"/>
                </a:solidFill>
                <a:latin typeface="+mj-lt"/>
              </a:defRPr>
            </a:lvl1pPr>
            <a:lvl2pPr marL="457200" indent="0" algn="ctr" latinLnBrk="0">
              <a:buNone/>
              <a:defRPr lang="pl-PL" sz="2800"/>
            </a:lvl2pPr>
            <a:lvl3pPr marL="914400" indent="0" algn="ctr" latinLnBrk="0">
              <a:buNone/>
              <a:defRPr lang="pl-PL" sz="2400"/>
            </a:lvl3pPr>
            <a:lvl4pPr marL="1371600" indent="0" algn="ctr" latinLnBrk="0">
              <a:buNone/>
              <a:defRPr lang="pl-PL" sz="2000"/>
            </a:lvl4pPr>
            <a:lvl5pPr marL="1828800" indent="0" algn="ctr" latinLnBrk="0">
              <a:buNone/>
              <a:defRPr lang="pl-PL" sz="2000"/>
            </a:lvl5pPr>
            <a:lvl6pPr marL="2286000" indent="0" algn="ctr" latinLnBrk="0">
              <a:buNone/>
              <a:defRPr lang="pl-PL" sz="2000"/>
            </a:lvl6pPr>
            <a:lvl7pPr marL="2743200" indent="0" algn="ctr" latinLnBrk="0">
              <a:buNone/>
              <a:defRPr lang="pl-PL" sz="2000"/>
            </a:lvl7pPr>
            <a:lvl8pPr marL="3200400" indent="0" algn="ctr" latinLnBrk="0">
              <a:buNone/>
              <a:defRPr lang="pl-PL" sz="2000"/>
            </a:lvl8pPr>
            <a:lvl9pPr marL="3657600" indent="0" algn="ctr" latinLnBrk="0">
              <a:buNone/>
              <a:defRPr lang="pl-PL" sz="20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9426809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5173014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pl-PL"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pl-PL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9258681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0771932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8264307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8264307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4310324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2528605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pl-PL"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1467139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 latinLnBrk="0">
              <a:defRPr lang="pl-PL"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pl-PL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pl-PL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662349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5040413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6859814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2630" y="770467"/>
            <a:ext cx="8086725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pl-PL"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636" y="4206876"/>
            <a:ext cx="692115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l-PL" sz="3200">
                <a:solidFill>
                  <a:srgbClr val="262626"/>
                </a:solidFill>
                <a:latin typeface="+mj-lt"/>
              </a:defRPr>
            </a:lvl1pPr>
            <a:lvl2pPr marL="457200" indent="0" algn="ctr" latinLnBrk="0">
              <a:buNone/>
              <a:defRPr lang="pl-PL" sz="2800"/>
            </a:lvl2pPr>
            <a:lvl3pPr marL="914400" indent="0" algn="ctr" latinLnBrk="0">
              <a:buNone/>
              <a:defRPr lang="pl-PL" sz="2400"/>
            </a:lvl3pPr>
            <a:lvl4pPr marL="1371600" indent="0" algn="ctr" latinLnBrk="0">
              <a:buNone/>
              <a:defRPr lang="pl-PL" sz="2000"/>
            </a:lvl4pPr>
            <a:lvl5pPr marL="1828800" indent="0" algn="ctr" latinLnBrk="0">
              <a:buNone/>
              <a:defRPr lang="pl-PL" sz="2000"/>
            </a:lvl5pPr>
            <a:lvl6pPr marL="2286000" indent="0" algn="ctr" latinLnBrk="0">
              <a:buNone/>
              <a:defRPr lang="pl-PL" sz="2000"/>
            </a:lvl6pPr>
            <a:lvl7pPr marL="2743200" indent="0" algn="ctr" latinLnBrk="0">
              <a:buNone/>
              <a:defRPr lang="pl-PL" sz="2000"/>
            </a:lvl7pPr>
            <a:lvl8pPr marL="3200400" indent="0" algn="ctr" latinLnBrk="0">
              <a:buNone/>
              <a:defRPr lang="pl-PL" sz="2000"/>
            </a:lvl8pPr>
            <a:lvl9pPr marL="3657600" indent="0" algn="ctr" latinLnBrk="0">
              <a:buNone/>
              <a:defRPr lang="pl-PL" sz="20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309076D-42D8-44F9-A30E-4D157611BA17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1285927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34044C-F91E-4438-915E-B9665971358A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1977198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pl-PL"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pl-PL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CA6608-B35D-44DC-A72B-B61764152D63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6076740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36C929-7F24-4A5C-B47B-ED6D2DF99152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0372089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4310324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73E840-DA6B-4E26-9C86-CE2894056EFF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6615305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6CC9F9-7F37-4526-A3C1-63912F868730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4729052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FFAEC3-80AB-49E6-A728-1D0423296AD6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6204976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pl-PL"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6C373B-0BC6-444E-9254-46E5CAAB35E4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4651038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918" y="5418672"/>
            <a:ext cx="8085582" cy="613283"/>
          </a:xfrm>
        </p:spPr>
        <p:txBody>
          <a:bodyPr anchor="b">
            <a:normAutofit/>
          </a:bodyPr>
          <a:lstStyle>
            <a:lvl1pPr latinLnBrk="0">
              <a:defRPr lang="pl-PL"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pl-PL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pl-PL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B4F42B4-9B18-4C01-AD68-123093E39A31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556487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526E81-2610-4DD9-8C76-1A1125A9AC78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8819742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4A002A-9C84-4217-9998-E13D19A0656E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9572179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2630" y="770467"/>
            <a:ext cx="8086725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pl-PL"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637" y="4206876"/>
            <a:ext cx="692115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l-PL" sz="3200">
                <a:solidFill>
                  <a:schemeClr val="bg1"/>
                </a:solidFill>
                <a:latin typeface="+mj-lt"/>
              </a:defRPr>
            </a:lvl1pPr>
            <a:lvl2pPr marL="457200" indent="0" algn="ctr" latinLnBrk="0">
              <a:buNone/>
              <a:defRPr lang="pl-PL" sz="2800"/>
            </a:lvl2pPr>
            <a:lvl3pPr marL="914400" indent="0" algn="ctr" latinLnBrk="0">
              <a:buNone/>
              <a:defRPr lang="pl-PL" sz="2400"/>
            </a:lvl3pPr>
            <a:lvl4pPr marL="1371600" indent="0" algn="ctr" latinLnBrk="0">
              <a:buNone/>
              <a:defRPr lang="pl-PL" sz="2000"/>
            </a:lvl4pPr>
            <a:lvl5pPr marL="1828800" indent="0" algn="ctr" latinLnBrk="0">
              <a:buNone/>
              <a:defRPr lang="pl-PL" sz="2000"/>
            </a:lvl5pPr>
            <a:lvl6pPr marL="2286000" indent="0" algn="ctr" latinLnBrk="0">
              <a:buNone/>
              <a:defRPr lang="pl-PL" sz="2000"/>
            </a:lvl6pPr>
            <a:lvl7pPr marL="2743200" indent="0" algn="ctr" latinLnBrk="0">
              <a:buNone/>
              <a:defRPr lang="pl-PL" sz="2000"/>
            </a:lvl7pPr>
            <a:lvl8pPr marL="3200400" indent="0" algn="ctr" latinLnBrk="0">
              <a:buNone/>
              <a:defRPr lang="pl-PL" sz="2000"/>
            </a:lvl8pPr>
            <a:lvl9pPr marL="3657600" indent="0" algn="ctr" latinLnBrk="0">
              <a:buNone/>
              <a:defRPr lang="pl-PL" sz="20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1550433-4171-4C17-96AE-2CADB869C1F5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2336185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806A34-81DC-440C-95D4-CAFE775F0AAC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527813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pl-PL"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pl-PL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A6A451-EC5A-4E83-A6AC-82232C3DC4EB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6811894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2528605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5AC3B1-5D47-4A09-BFFC-807F125ED73F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7233663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D7B5AF-885B-42C1-902B-281A37748D3C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8582366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49D3AE-BE6B-4493-9079-2725979F8FB7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9813613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859D6B-DD42-4EDC-80C8-538D18B06872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6637386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pl-PL"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D4734F-79E2-4BEE-BBD0-3BBDB188E5F3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3119651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918" y="5418674"/>
            <a:ext cx="8085582" cy="613283"/>
          </a:xfrm>
        </p:spPr>
        <p:txBody>
          <a:bodyPr anchor="b">
            <a:normAutofit/>
          </a:bodyPr>
          <a:lstStyle>
            <a:lvl1pPr latinLnBrk="0">
              <a:defRPr lang="pl-PL"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pl-PL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pl-PL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417F074-8DCA-4663-AD33-5AAB022DC78D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015013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23FFB6-34BE-4D09-9227-FBC660DF9C75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8912397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A9BA4D-B9E6-4BBC-AD92-39A3C11F26AF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8495346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2630" y="770467"/>
            <a:ext cx="8086725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pl-PL"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638" y="4206876"/>
            <a:ext cx="692115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l-PL" sz="3200">
                <a:solidFill>
                  <a:srgbClr val="262626"/>
                </a:solidFill>
                <a:latin typeface="+mj-lt"/>
              </a:defRPr>
            </a:lvl1pPr>
            <a:lvl2pPr marL="457200" indent="0" algn="ctr" latinLnBrk="0">
              <a:buNone/>
              <a:defRPr lang="pl-PL" sz="2800"/>
            </a:lvl2pPr>
            <a:lvl3pPr marL="914400" indent="0" algn="ctr" latinLnBrk="0">
              <a:buNone/>
              <a:defRPr lang="pl-PL" sz="2400"/>
            </a:lvl3pPr>
            <a:lvl4pPr marL="1371600" indent="0" algn="ctr" latinLnBrk="0">
              <a:buNone/>
              <a:defRPr lang="pl-PL" sz="2000"/>
            </a:lvl4pPr>
            <a:lvl5pPr marL="1828800" indent="0" algn="ctr" latinLnBrk="0">
              <a:buNone/>
              <a:defRPr lang="pl-PL" sz="2000"/>
            </a:lvl5pPr>
            <a:lvl6pPr marL="2286000" indent="0" algn="ctr" latinLnBrk="0">
              <a:buNone/>
              <a:defRPr lang="pl-PL" sz="2000"/>
            </a:lvl6pPr>
            <a:lvl7pPr marL="2743200" indent="0" algn="ctr" latinLnBrk="0">
              <a:buNone/>
              <a:defRPr lang="pl-PL" sz="2000"/>
            </a:lvl7pPr>
            <a:lvl8pPr marL="3200400" indent="0" algn="ctr" latinLnBrk="0">
              <a:buNone/>
              <a:defRPr lang="pl-PL" sz="2000"/>
            </a:lvl8pPr>
            <a:lvl9pPr marL="3657600" indent="0" algn="ctr" latinLnBrk="0">
              <a:buNone/>
              <a:defRPr lang="pl-PL" sz="20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E21B010-1F09-4B18-BA19-4B2140999B10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9172288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993FC7-80D9-48E4-9246-DD6FBA65A010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2489857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pl-PL"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1467139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pl-PL"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pl-PL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9EB7CB-BCBF-4F9E-9F7C-97ABE6F0EC49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5380519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43CB78-1DA4-4697-A9C3-F9E7B999D063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0080869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B0439A-EF8E-451F-A4C3-639BC0628A26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4686482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2BAE89-937F-44E6-BB5C-4601F62D43A1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5404940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27B4A2-2995-4C31-AF8A-3A9343CE78FA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4364799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pl-PL"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AEBD63-74DE-4ED7-8CB4-8FFFD5DF5CC6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4337631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918" y="5418676"/>
            <a:ext cx="8085582" cy="613283"/>
          </a:xfrm>
        </p:spPr>
        <p:txBody>
          <a:bodyPr anchor="b">
            <a:normAutofit/>
          </a:bodyPr>
          <a:lstStyle>
            <a:lvl1pPr latinLnBrk="0">
              <a:defRPr lang="pl-PL"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pl-PL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pl-PL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9E4220C-E3EA-456C-962D-6B33BD9C4E09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54275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C59393-002D-4295-A0E9-B4FAB56141FF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038048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1A45C0-4D29-464C-B05C-28444F11ECD1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4969473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pl-PL"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634" y="4206876"/>
            <a:ext cx="692115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l-PL" sz="3200">
                <a:solidFill>
                  <a:schemeClr val="bg1"/>
                </a:solidFill>
                <a:latin typeface="+mj-lt"/>
              </a:defRPr>
            </a:lvl1pPr>
            <a:lvl2pPr marL="457200" indent="0" algn="ctr" latinLnBrk="0">
              <a:buNone/>
              <a:defRPr lang="pl-PL" sz="2800"/>
            </a:lvl2pPr>
            <a:lvl3pPr marL="914400" indent="0" algn="ctr" latinLnBrk="0">
              <a:buNone/>
              <a:defRPr lang="pl-PL" sz="2400"/>
            </a:lvl3pPr>
            <a:lvl4pPr marL="1371600" indent="0" algn="ctr" latinLnBrk="0">
              <a:buNone/>
              <a:defRPr lang="pl-PL" sz="2000"/>
            </a:lvl4pPr>
            <a:lvl5pPr marL="1828800" indent="0" algn="ctr" latinLnBrk="0">
              <a:buNone/>
              <a:defRPr lang="pl-PL" sz="2000"/>
            </a:lvl5pPr>
            <a:lvl6pPr marL="2286000" indent="0" algn="ctr" latinLnBrk="0">
              <a:buNone/>
              <a:defRPr lang="pl-PL" sz="2000"/>
            </a:lvl6pPr>
            <a:lvl7pPr marL="2743200" indent="0" algn="ctr" latinLnBrk="0">
              <a:buNone/>
              <a:defRPr lang="pl-PL" sz="2000"/>
            </a:lvl7pPr>
            <a:lvl8pPr marL="3200400" indent="0" algn="ctr" latinLnBrk="0">
              <a:buNone/>
              <a:defRPr lang="pl-PL" sz="2000"/>
            </a:lvl8pPr>
            <a:lvl9pPr marL="3657600" indent="0" algn="ctr" latinLnBrk="0">
              <a:buNone/>
              <a:defRPr lang="pl-PL" sz="20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4268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 latinLnBrk="0">
              <a:defRPr lang="pl-PL"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pl-PL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pl-PL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662349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1730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pl-PL"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pl-PL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2586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77193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pl-PL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2643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3103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5286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pl-PL"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4671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 latinLnBrk="0">
              <a:defRPr lang="pl-PL"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pl-PL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pl-PL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pl-PL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62349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0404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85981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572945" y="5876413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16151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l-PL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F35EC362-1518-4A54-861B-ACA5C46F6458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572945" y="5876415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9411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l-PL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A4645859-26D0-4983-87E3-1EB03EB97AAE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572945" y="5876417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6734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l-PL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474DDC-B1C8-490C-A836-CB99916960E7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572945" y="5876419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0844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l-PL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572945" y="5876413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6151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l-PL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F35EC362-1518-4A54-861B-ACA5C46F6458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572945" y="5876415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9411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l-PL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A4645859-26D0-4983-87E3-1EB03EB97AAE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572945" y="5876417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6734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l-PL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474DDC-B1C8-490C-A836-CB99916960E7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572945" y="5876419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0844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l-PL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572945" y="5876413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6151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l-PL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F35EC362-1518-4A54-861B-ACA5C46F6458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572945" y="5876415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9411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l-PL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A4645859-26D0-4983-87E3-1EB03EB97AAE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572945" y="5876417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6734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l-PL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F35EC362-1518-4A54-861B-ACA5C46F6458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572945" y="5876415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9411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l-PL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474DDC-B1C8-490C-A836-CB99916960E7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572945" y="5876419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0844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l-PL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572945" y="5876413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6151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l-PL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F35EC362-1518-4A54-861B-ACA5C46F6458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572945" y="5876415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9411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l-PL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A4645859-26D0-4983-87E3-1EB03EB97AAE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572945" y="5876417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6734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l-PL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474DDC-B1C8-490C-A836-CB99916960E7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572945" y="5876419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0844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l-PL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A4645859-26D0-4983-87E3-1EB03EB97AAE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572945" y="5876417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16734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l-PL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474DDC-B1C8-490C-A836-CB99916960E7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572945" y="5876419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10844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l-PL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572945" y="5876413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16151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l-PL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F35EC362-1518-4A54-861B-ACA5C46F6458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572945" y="5876415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9411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l-PL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A4645859-26D0-4983-87E3-1EB03EB97AAE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572945" y="5876417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16734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l-PL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474DDC-B1C8-490C-A836-CB99916960E7}" type="datetime1">
              <a:rPr lang="pl-PL" smtClean="0"/>
              <a:pPr/>
              <a:t>2017-06-19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572945" y="5876419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10844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l-PL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8626CBDB-DCBF-4E79-A701-7AC1EF294B34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572945" y="5876413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AE388CF0-FEC0-444A-B6D8-B99AC61A8F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6151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l-PL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pl-PL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9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9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6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7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6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6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6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0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140362424/" TargetMode="External"/><Relationship Id="rId2" Type="http://schemas.openxmlformats.org/officeDocument/2006/relationships/hyperlink" Target="https://scratch.mit.edu/projects/140364293/" TargetMode="External"/><Relationship Id="rId1" Type="http://schemas.openxmlformats.org/officeDocument/2006/relationships/slideLayout" Target="../slideLayouts/slideLayout269.xml"/><Relationship Id="rId6" Type="http://schemas.openxmlformats.org/officeDocument/2006/relationships/image" Target="../media/image7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6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6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6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6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6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6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e-szczuczyn.pl/szkola-w-niedzwiadnej-juz-programuje/" TargetMode="External"/><Relationship Id="rId1" Type="http://schemas.openxmlformats.org/officeDocument/2006/relationships/slideLayout" Target="../slideLayouts/slideLayout26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spniedzwiadna.pl/" TargetMode="External"/><Relationship Id="rId1" Type="http://schemas.openxmlformats.org/officeDocument/2006/relationships/slideLayout" Target="../slideLayouts/slideLayout26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facebook.com/" TargetMode="External"/><Relationship Id="rId1" Type="http://schemas.openxmlformats.org/officeDocument/2006/relationships/slideLayout" Target="../slideLayouts/slideLayout266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6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66.xml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66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6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7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71.xml"/><Relationship Id="rId5" Type="http://schemas.openxmlformats.org/officeDocument/2006/relationships/image" Target="../media/image7.jpe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71.xml"/><Relationship Id="rId4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6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6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9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18698191_1573427139348624_2925652576280437779_n.jpg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214282" y="1714488"/>
            <a:ext cx="8715436" cy="435769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85720" y="571480"/>
            <a:ext cx="8572560" cy="1000133"/>
          </a:xfrm>
        </p:spPr>
        <p:txBody>
          <a:bodyPr>
            <a:noAutofit/>
          </a:bodyPr>
          <a:lstStyle/>
          <a:p>
            <a:pPr algn="ctr"/>
            <a:r>
              <a:rPr lang="pl-PL" sz="2400" dirty="0" smtClean="0">
                <a:latin typeface="Arial" pitchFamily="34" charset="0"/>
                <a:cs typeface="Arial" pitchFamily="34" charset="0"/>
              </a:rPr>
              <a:t>Szkoła Podstawowa im. Zesłańców Sybiru </a:t>
            </a:r>
            <a:br>
              <a:rPr lang="pl-PL" sz="2400" dirty="0" smtClean="0">
                <a:latin typeface="Arial" pitchFamily="34" charset="0"/>
                <a:cs typeface="Arial" pitchFamily="34" charset="0"/>
              </a:rPr>
            </a:br>
            <a:r>
              <a:rPr lang="pl-PL" sz="2400" dirty="0" smtClean="0">
                <a:latin typeface="Arial" pitchFamily="34" charset="0"/>
                <a:cs typeface="Arial" pitchFamily="34" charset="0"/>
              </a:rPr>
              <a:t>w Niedźwiadnej</a:t>
            </a: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85720" y="3786190"/>
            <a:ext cx="8572560" cy="228123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pl-PL" dirty="0" smtClean="0">
                <a:solidFill>
                  <a:schemeClr val="bg1"/>
                </a:solidFill>
              </a:rPr>
              <a:t>I </a:t>
            </a:r>
            <a:r>
              <a:rPr lang="pl-PL" dirty="0" err="1" smtClean="0">
                <a:solidFill>
                  <a:schemeClr val="bg1"/>
                </a:solidFill>
              </a:rPr>
              <a:t>i</a:t>
            </a:r>
            <a:r>
              <a:rPr lang="pl-PL" dirty="0" smtClean="0">
                <a:solidFill>
                  <a:schemeClr val="bg1"/>
                </a:solidFill>
              </a:rPr>
              <a:t> II etap edukacyjny</a:t>
            </a:r>
          </a:p>
          <a:p>
            <a:pPr algn="l"/>
            <a:r>
              <a:rPr lang="pl-PL" sz="2800" dirty="0" smtClean="0">
                <a:solidFill>
                  <a:schemeClr val="bg1"/>
                </a:solidFill>
              </a:rPr>
              <a:t>Tytuł innowacji: </a:t>
            </a:r>
            <a:r>
              <a:rPr lang="pl-PL" dirty="0" smtClean="0">
                <a:solidFill>
                  <a:schemeClr val="bg1"/>
                </a:solidFill>
              </a:rPr>
              <a:t>„Moja pasja? – Programowanie”</a:t>
            </a:r>
          </a:p>
          <a:p>
            <a:pPr algn="l"/>
            <a:r>
              <a:rPr lang="pl-PL" dirty="0" smtClean="0">
                <a:solidFill>
                  <a:schemeClr val="bg1"/>
                </a:solidFill>
              </a:rPr>
              <a:t>Typ innowacji: metodyczna</a:t>
            </a:r>
          </a:p>
          <a:p>
            <a:pPr algn="l"/>
            <a:r>
              <a:rPr lang="pl-PL" dirty="0" smtClean="0">
                <a:solidFill>
                  <a:schemeClr val="bg1"/>
                </a:solidFill>
              </a:rPr>
              <a:t>Autorzy i realizatorzy:</a:t>
            </a:r>
          </a:p>
          <a:p>
            <a:pPr algn="l"/>
            <a:r>
              <a:rPr lang="pl-PL" dirty="0" smtClean="0">
                <a:solidFill>
                  <a:schemeClr val="bg1"/>
                </a:solidFill>
              </a:rPr>
              <a:t>Katarzyna Grabowska – Wizner,</a:t>
            </a:r>
          </a:p>
          <a:p>
            <a:pPr algn="l"/>
            <a:r>
              <a:rPr lang="pl-PL" dirty="0" smtClean="0">
                <a:solidFill>
                  <a:schemeClr val="bg1"/>
                </a:solidFill>
              </a:rPr>
              <a:t> Krzysztof Grunwald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Obraz 4" descr="logo 2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72206"/>
            <a:ext cx="3906440" cy="785794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71612"/>
            <a:ext cx="4040188" cy="942988"/>
          </a:xfrm>
        </p:spPr>
        <p:txBody>
          <a:bodyPr/>
          <a:lstStyle/>
          <a:p>
            <a:pPr lvl="0"/>
            <a:r>
              <a:rPr lang="pl-PL" dirty="0" smtClean="0"/>
              <a:t>Tydzień z </a:t>
            </a:r>
            <a:r>
              <a:rPr lang="pl-PL" dirty="0" err="1" smtClean="0"/>
              <a:t>e-Safety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142985"/>
            <a:ext cx="4041775" cy="1371616"/>
          </a:xfrm>
        </p:spPr>
        <p:txBody>
          <a:bodyPr>
            <a:normAutofit/>
          </a:bodyPr>
          <a:lstStyle/>
          <a:p>
            <a:pPr lvl="0"/>
            <a:r>
              <a:rPr lang="pl-PL" sz="2000" dirty="0" smtClean="0"/>
              <a:t>Tydzień z niezbędnikiem nauczyciela na pierwszym etapie edukacyjnym</a:t>
            </a:r>
          </a:p>
        </p:txBody>
      </p:sp>
      <p:pic>
        <p:nvPicPr>
          <p:cNvPr id="7" name="Symbol zastępczy zawartości 6" descr="Bez tytułu5.pn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 l="6224" t="4521" r="36822" b="72513"/>
          <a:stretch>
            <a:fillRect/>
          </a:stretch>
        </p:blipFill>
        <p:spPr>
          <a:xfrm>
            <a:off x="428596" y="2143116"/>
            <a:ext cx="3945576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ymbol zastępczy zawartości 7" descr="Bez tytułu5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l="22938" t="21322" r="20502" b="12659"/>
          <a:stretch>
            <a:fillRect/>
          </a:stretch>
        </p:blipFill>
        <p:spPr>
          <a:xfrm>
            <a:off x="4357686" y="2285992"/>
            <a:ext cx="4786314" cy="36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 descr="logo 2.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357958"/>
            <a:ext cx="3500430" cy="500042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28596" y="857232"/>
            <a:ext cx="4040188" cy="1659484"/>
          </a:xfrm>
        </p:spPr>
        <p:txBody>
          <a:bodyPr/>
          <a:lstStyle/>
          <a:p>
            <a:pPr lvl="0" algn="ctr"/>
            <a:r>
              <a:rPr lang="pl-PL" sz="1800" dirty="0" smtClean="0"/>
              <a:t>Tydzień z programowaniem dla najmłodszych </a:t>
            </a:r>
          </a:p>
          <a:p>
            <a:pPr lvl="0" algn="ctr"/>
            <a:r>
              <a:rPr lang="pl-PL" sz="1800" dirty="0" smtClean="0"/>
              <a:t>(</a:t>
            </a:r>
            <a:r>
              <a:rPr lang="pl-PL" sz="1800" dirty="0" err="1" smtClean="0"/>
              <a:t>Kodable</a:t>
            </a:r>
            <a:r>
              <a:rPr lang="pl-PL" sz="1800" dirty="0" smtClean="0"/>
              <a:t>, </a:t>
            </a:r>
            <a:r>
              <a:rPr lang="pl-PL" sz="1800" dirty="0" err="1" smtClean="0"/>
              <a:t>Tynker</a:t>
            </a:r>
            <a:r>
              <a:rPr lang="pl-PL" sz="1800" dirty="0" smtClean="0"/>
              <a:t>, </a:t>
            </a:r>
            <a:r>
              <a:rPr lang="pl-PL" sz="1800" dirty="0" err="1" smtClean="0"/>
              <a:t>the</a:t>
            </a:r>
            <a:r>
              <a:rPr lang="pl-PL" sz="1800" dirty="0" smtClean="0"/>
              <a:t> </a:t>
            </a:r>
            <a:r>
              <a:rPr lang="pl-PL" sz="1800" dirty="0" err="1" smtClean="0"/>
              <a:t>Foos</a:t>
            </a:r>
            <a:r>
              <a:rPr lang="pl-PL" dirty="0" smtClean="0"/>
              <a:t>)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142985"/>
            <a:ext cx="4041775" cy="1371616"/>
          </a:xfrm>
        </p:spPr>
        <p:txBody>
          <a:bodyPr>
            <a:normAutofit/>
          </a:bodyPr>
          <a:lstStyle/>
          <a:p>
            <a:pPr lvl="0" algn="ctr"/>
            <a:r>
              <a:rPr lang="pl-PL" sz="1900" dirty="0" smtClean="0"/>
              <a:t>Tydzień z prezentacjami </a:t>
            </a:r>
          </a:p>
          <a:p>
            <a:pPr lvl="0" algn="ctr"/>
            <a:r>
              <a:rPr lang="pl-PL" sz="1900" dirty="0" smtClean="0"/>
              <a:t>(</a:t>
            </a:r>
            <a:r>
              <a:rPr lang="pl-PL" sz="1900" dirty="0" err="1" smtClean="0"/>
              <a:t>Emaze</a:t>
            </a:r>
            <a:r>
              <a:rPr lang="pl-PL" sz="1900" dirty="0" smtClean="0"/>
              <a:t>, </a:t>
            </a:r>
            <a:r>
              <a:rPr lang="pl-PL" sz="1900" dirty="0" err="1" smtClean="0"/>
              <a:t>Powtoon,Picturell</a:t>
            </a:r>
            <a:r>
              <a:rPr lang="pl-PL" sz="1900" dirty="0" smtClean="0"/>
              <a:t>) </a:t>
            </a:r>
          </a:p>
          <a:p>
            <a:endParaRPr lang="pl-PL" dirty="0"/>
          </a:p>
        </p:txBody>
      </p:sp>
      <p:pic>
        <p:nvPicPr>
          <p:cNvPr id="7" name="Symbol zastępczy zawartości 6" descr="Bez tytułu6.pn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 l="16607" t="5819" r="46466" b="76351"/>
          <a:stretch>
            <a:fillRect/>
          </a:stretch>
        </p:blipFill>
        <p:spPr>
          <a:xfrm>
            <a:off x="4929190" y="2857496"/>
            <a:ext cx="3571900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ymbol zastępczy zawartości 7" descr="Bez tytułu8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l="14601" t="5574" r="45762" b="75321"/>
          <a:stretch>
            <a:fillRect/>
          </a:stretch>
        </p:blipFill>
        <p:spPr>
          <a:xfrm>
            <a:off x="428596" y="2500306"/>
            <a:ext cx="4000528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 descr="logo 2.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357958"/>
            <a:ext cx="3286116" cy="500042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868" y="514352"/>
            <a:ext cx="5143536" cy="1162050"/>
          </a:xfrm>
        </p:spPr>
        <p:txBody>
          <a:bodyPr>
            <a:normAutofit/>
          </a:bodyPr>
          <a:lstStyle/>
          <a:p>
            <a:pPr lvl="0"/>
            <a:r>
              <a:rPr lang="pl-PL" dirty="0" smtClean="0"/>
              <a:t>Tydzień z Windows </a:t>
            </a:r>
            <a:r>
              <a:rPr lang="pl-PL" dirty="0" err="1" smtClean="0"/>
              <a:t>Movie</a:t>
            </a:r>
            <a:r>
              <a:rPr lang="pl-PL" dirty="0" smtClean="0"/>
              <a:t> </a:t>
            </a:r>
            <a:r>
              <a:rPr lang="pl-PL" dirty="0" err="1" smtClean="0"/>
              <a:t>Maker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Dzięki platformie </a:t>
            </a:r>
            <a:r>
              <a:rPr lang="pl-PL" sz="2000" dirty="0" err="1" smtClean="0"/>
              <a:t>eTwinning</a:t>
            </a:r>
            <a:r>
              <a:rPr lang="pl-PL" sz="2000" dirty="0" smtClean="0"/>
              <a:t> </a:t>
            </a:r>
            <a:r>
              <a:rPr lang="pl-PL" sz="2000" dirty="0" smtClean="0"/>
              <a:t> </a:t>
            </a:r>
            <a:r>
              <a:rPr lang="pl-PL" sz="2000" dirty="0" smtClean="0"/>
              <a:t>rozwijaliśmy umiejętności, wprowadzaliśmy nowe technologie, wykorzystywaliśmy na zajęciach zdobytą wiedzę w celu wzbogacenia zajęć z dziećmi w każdym wieku.</a:t>
            </a:r>
            <a:endParaRPr lang="pl-PL" sz="2000" dirty="0"/>
          </a:p>
        </p:txBody>
      </p:sp>
      <p:pic>
        <p:nvPicPr>
          <p:cNvPr id="6" name="Symbol zastępczy zawartości 5" descr="Bez tytułu4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1718" t="22208" r="12500" b="5534"/>
          <a:stretch>
            <a:fillRect/>
          </a:stretch>
        </p:blipFill>
        <p:spPr>
          <a:xfrm>
            <a:off x="3575050" y="2000240"/>
            <a:ext cx="5111750" cy="4000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 descr="logo 2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286520"/>
            <a:ext cx="3286116" cy="571480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Programować każdy może - szkolenie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 dniu 30.03.2017 w Centrum Edukacji Nauczycieli w Białymstoku odbyły się warsztaty „Programować każdy może”. Nauczyciele naszej szkoły wzięli udział w tym wydarzeniu. </a:t>
            </a:r>
            <a:endParaRPr lang="pl-PL" dirty="0"/>
          </a:p>
        </p:txBody>
      </p:sp>
      <p:pic>
        <p:nvPicPr>
          <p:cNvPr id="4" name="Obraz 3" descr="20170330_1359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16" y="3428999"/>
            <a:ext cx="1928813" cy="3429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20170330_1355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3500438"/>
            <a:ext cx="4786314" cy="2691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 2.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86520"/>
            <a:ext cx="2928926" cy="571480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6100778" cy="1162050"/>
          </a:xfrm>
        </p:spPr>
        <p:txBody>
          <a:bodyPr/>
          <a:lstStyle/>
          <a:p>
            <a:r>
              <a:rPr lang="pl-PL" dirty="0" smtClean="0"/>
              <a:t>Warsztaty były podzielone na trzy panele: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lvl="0" algn="ctr">
              <a:buFont typeface="Arial" pitchFamily="34" charset="0"/>
              <a:buChar char="•"/>
            </a:pPr>
            <a:r>
              <a:rPr lang="pl-PL" sz="2000" dirty="0" err="1" smtClean="0"/>
              <a:t>Sphero</a:t>
            </a:r>
            <a:r>
              <a:rPr lang="pl-PL" sz="2000" dirty="0" smtClean="0"/>
              <a:t> i Osmo, czyli jak w interesujący sposób uczyć dzieci programowania.</a:t>
            </a:r>
          </a:p>
          <a:p>
            <a:pPr lvl="0" algn="ctr">
              <a:buFont typeface="Arial" pitchFamily="34" charset="0"/>
              <a:buChar char="•"/>
            </a:pPr>
            <a:r>
              <a:rPr lang="pl-PL" sz="2000" dirty="0" smtClean="0"/>
              <a:t>Programowanie to nie czarna magia. Jak przełamywać bariery w nauce technologii przy użyciu robota </a:t>
            </a:r>
            <a:r>
              <a:rPr lang="pl-PL" sz="2000" dirty="0" err="1" smtClean="0"/>
              <a:t>Photon</a:t>
            </a:r>
            <a:r>
              <a:rPr lang="pl-PL" sz="2000" dirty="0" smtClean="0"/>
              <a:t>.</a:t>
            </a:r>
          </a:p>
          <a:p>
            <a:pPr lvl="0" algn="ctr">
              <a:buFont typeface="Arial" pitchFamily="34" charset="0"/>
              <a:buChar char="•"/>
            </a:pPr>
            <a:r>
              <a:rPr lang="pl-PL" sz="2000" dirty="0" smtClean="0"/>
              <a:t>Konstruowanie i programowanie robotów LOFI. </a:t>
            </a:r>
          </a:p>
          <a:p>
            <a:endParaRPr lang="pl-PL" dirty="0"/>
          </a:p>
        </p:txBody>
      </p:sp>
      <p:pic>
        <p:nvPicPr>
          <p:cNvPr id="11" name="Symbol zastępczy zawartości 10" descr="20170331_07542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868" y="1428736"/>
            <a:ext cx="5214974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 descr="logo 2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215082"/>
            <a:ext cx="3286116" cy="642918"/>
          </a:xfrm>
          <a:prstGeom prst="rect">
            <a:avLst/>
          </a:prstGeom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20170330_1408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3076716"/>
            <a:ext cx="2769914" cy="3781284"/>
          </a:xfrm>
          <a:prstGeom prst="rect">
            <a:avLst/>
          </a:prstGeom>
        </p:spPr>
      </p:pic>
      <p:pic>
        <p:nvPicPr>
          <p:cNvPr id="2" name="Obraz 1" descr="20170330_1348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714356"/>
            <a:ext cx="3000364" cy="3781284"/>
          </a:xfrm>
          <a:prstGeom prst="rect">
            <a:avLst/>
          </a:prstGeom>
        </p:spPr>
      </p:pic>
      <p:pic>
        <p:nvPicPr>
          <p:cNvPr id="3" name="Obraz 2" descr="20170330_1348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076716"/>
            <a:ext cx="4071934" cy="3781284"/>
          </a:xfrm>
          <a:prstGeom prst="rect">
            <a:avLst/>
          </a:prstGeom>
        </p:spPr>
      </p:pic>
      <p:pic>
        <p:nvPicPr>
          <p:cNvPr id="6" name="Obraz 5" descr="20170330_1359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0496" y="714356"/>
            <a:ext cx="2126972" cy="3781284"/>
          </a:xfrm>
          <a:prstGeom prst="rect">
            <a:avLst/>
          </a:prstGeom>
        </p:spPr>
      </p:pic>
      <p:pic>
        <p:nvPicPr>
          <p:cNvPr id="9" name="Obraz 8" descr="20170330_143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14356"/>
            <a:ext cx="4025583" cy="2357454"/>
          </a:xfrm>
          <a:prstGeom prst="rect">
            <a:avLst/>
          </a:prstGeom>
        </p:spPr>
      </p:pic>
      <p:pic>
        <p:nvPicPr>
          <p:cNvPr id="5" name="Obraz 4" descr="20170330_13594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00496" y="3862534"/>
            <a:ext cx="2714644" cy="2995466"/>
          </a:xfrm>
          <a:prstGeom prst="rect">
            <a:avLst/>
          </a:prstGeom>
        </p:spPr>
      </p:pic>
      <p:pic>
        <p:nvPicPr>
          <p:cNvPr id="4" name="Obraz 3" descr="20170330_134840.jpg"/>
          <p:cNvPicPr>
            <a:picLocks noChangeAspect="1"/>
          </p:cNvPicPr>
          <p:nvPr/>
        </p:nvPicPr>
        <p:blipFill>
          <a:blip r:embed="rId8" cstate="print"/>
          <a:srcRect t="32736"/>
          <a:stretch>
            <a:fillRect/>
          </a:stretch>
        </p:blipFill>
        <p:spPr>
          <a:xfrm>
            <a:off x="3143240" y="2643182"/>
            <a:ext cx="2126972" cy="249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logo 2.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6357958"/>
            <a:ext cx="3214678" cy="500042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Wdrażanie innowacji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Uczniowie</a:t>
            </a:r>
            <a:endParaRPr lang="pl-PL" dirty="0"/>
          </a:p>
        </p:txBody>
      </p:sp>
      <p:pic>
        <p:nvPicPr>
          <p:cNvPr id="4" name="Obraz 3" descr="logo 2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86520"/>
            <a:ext cx="3428992" cy="57148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857232"/>
            <a:ext cx="4257676" cy="5268931"/>
          </a:xfrm>
        </p:spPr>
        <p:txBody>
          <a:bodyPr>
            <a:normAutofit fontScale="92500"/>
          </a:bodyPr>
          <a:lstStyle/>
          <a:p>
            <a:pPr algn="just"/>
            <a:r>
              <a:rPr lang="pl-PL" dirty="0" smtClean="0"/>
              <a:t>W ramach realizacji innowacji w naszej szkole utworzyliśmy wszystkim uczniom konta na portalu </a:t>
            </a:r>
            <a:r>
              <a:rPr lang="pl-PL" dirty="0" err="1" smtClean="0"/>
              <a:t>Scratch</a:t>
            </a:r>
            <a:r>
              <a:rPr lang="pl-PL" dirty="0" smtClean="0"/>
              <a:t>. Nasi nauczyciele informatyki utworzyli konto szkolne oraz przypisali do niego studio o nazwie „</a:t>
            </a:r>
            <a:r>
              <a:rPr lang="pl-PL" dirty="0" err="1" smtClean="0"/>
              <a:t>spniedzwiadna</a:t>
            </a:r>
            <a:r>
              <a:rPr lang="pl-PL" dirty="0" smtClean="0"/>
              <a:t>”, na którym uczniowie mają możliwość zapisywania swoich prac, dzielenia się ciekawymi pomysłami, modyfikowania prac innych. </a:t>
            </a:r>
            <a:endParaRPr lang="pl-PL" dirty="0"/>
          </a:p>
        </p:txBody>
      </p:sp>
      <p:pic>
        <p:nvPicPr>
          <p:cNvPr id="6" name="Obraz 5" descr="logo 2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49594"/>
            <a:ext cx="2691994" cy="508406"/>
          </a:xfrm>
          <a:prstGeom prst="rect">
            <a:avLst/>
          </a:prstGeom>
        </p:spPr>
      </p:pic>
      <p:pic>
        <p:nvPicPr>
          <p:cNvPr id="7" name="Obraz 6" descr="Bez tytułu9.png"/>
          <p:cNvPicPr>
            <a:picLocks noChangeAspect="1"/>
          </p:cNvPicPr>
          <p:nvPr/>
        </p:nvPicPr>
        <p:blipFill>
          <a:blip r:embed="rId3"/>
          <a:srcRect l="11111" t="3125" r="41667" b="73958"/>
          <a:stretch>
            <a:fillRect/>
          </a:stretch>
        </p:blipFill>
        <p:spPr>
          <a:xfrm>
            <a:off x="4786314" y="1357298"/>
            <a:ext cx="3929090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857232"/>
            <a:ext cx="8186766" cy="3714776"/>
          </a:xfrm>
        </p:spPr>
        <p:txBody>
          <a:bodyPr>
            <a:normAutofit/>
          </a:bodyPr>
          <a:lstStyle/>
          <a:p>
            <a:pPr algn="just"/>
            <a:r>
              <a:rPr lang="pl-PL" dirty="0" smtClean="0"/>
              <a:t>Innowacja skierowana do klas I-III odznacza się tym, iż przede wszystkim bazuje na potrzebach uczniów i ich możliwościach. Podczas zajęć z programowania opieramy się na zbieżności z nauczanymi przedmiotami i tak np. uczniowie utrwalają znajomość cyklu życia motyla poprzez tworzenie skryptów w programie </a:t>
            </a:r>
            <a:r>
              <a:rPr lang="pl-PL" dirty="0" err="1" smtClean="0"/>
              <a:t>Scratch</a:t>
            </a:r>
            <a:r>
              <a:rPr lang="pl-PL" dirty="0" smtClean="0"/>
              <a:t> obrazujących etapy rozwoju motyla, utrwalają znajomość faz rozwojowych kwiatka, ćwiczą pisanie i czytanie, oraz liczenie .</a:t>
            </a:r>
          </a:p>
          <a:p>
            <a:pPr>
              <a:buNone/>
            </a:pPr>
            <a:endParaRPr lang="pl-PL" dirty="0" smtClean="0"/>
          </a:p>
        </p:txBody>
      </p:sp>
      <p:pic>
        <p:nvPicPr>
          <p:cNvPr id="4" name="Obraz 3" descr="Bez tytułu87.png"/>
          <p:cNvPicPr>
            <a:picLocks noChangeAspect="1"/>
          </p:cNvPicPr>
          <p:nvPr/>
        </p:nvPicPr>
        <p:blipFill>
          <a:blip r:embed="rId2"/>
          <a:srcRect t="12410" r="19226" b="7814"/>
          <a:stretch>
            <a:fillRect/>
          </a:stretch>
        </p:blipFill>
        <p:spPr>
          <a:xfrm>
            <a:off x="857224" y="4429132"/>
            <a:ext cx="4714876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iste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2" y="4429132"/>
            <a:ext cx="3571868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 2.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86520"/>
            <a:ext cx="3286116" cy="57148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395930"/>
          </a:xfrm>
        </p:spPr>
        <p:txBody>
          <a:bodyPr>
            <a:normAutofit/>
          </a:bodyPr>
          <a:lstStyle/>
          <a:p>
            <a:pPr algn="just"/>
            <a:r>
              <a:rPr lang="pl-PL" dirty="0" smtClean="0"/>
              <a:t>Główne tematy kompleksowe  to: „Cykl życia motyla, „Wzrost kwiatka”, „Interpretacja wiersza”, ”Literowanie”, „Sumowanie” i wiele innych zaplanowanych do realizacji na lata 2016-2019. </a:t>
            </a:r>
          </a:p>
          <a:p>
            <a:endParaRPr lang="pl-PL" dirty="0"/>
          </a:p>
        </p:txBody>
      </p:sp>
      <p:pic>
        <p:nvPicPr>
          <p:cNvPr id="4" name="Obraz 3" descr="logo 2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72206"/>
            <a:ext cx="3906440" cy="785794"/>
          </a:xfrm>
          <a:prstGeom prst="rect">
            <a:avLst/>
          </a:prstGeom>
        </p:spPr>
      </p:pic>
      <p:pic>
        <p:nvPicPr>
          <p:cNvPr id="6" name="Obraz 5" descr="20170119_104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2857496"/>
            <a:ext cx="3786182" cy="3071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Wdrażanie innowacji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Charakter, cel, opis</a:t>
            </a:r>
            <a:endParaRPr lang="pl-PL" dirty="0"/>
          </a:p>
        </p:txBody>
      </p:sp>
      <p:pic>
        <p:nvPicPr>
          <p:cNvPr id="4" name="Obraz 3" descr="logo 2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57958"/>
            <a:ext cx="3000364" cy="500042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96086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Przykładowe prace uczniów z klas I-III</a:t>
            </a:r>
            <a:endParaRPr lang="pl-PL" sz="3600" dirty="0"/>
          </a:p>
        </p:txBody>
      </p:sp>
      <p:pic>
        <p:nvPicPr>
          <p:cNvPr id="3" name="Obraz 2" descr="Bez tytułu87.png"/>
          <p:cNvPicPr>
            <a:picLocks noChangeAspect="1"/>
          </p:cNvPicPr>
          <p:nvPr/>
        </p:nvPicPr>
        <p:blipFill>
          <a:blip r:embed="rId2"/>
          <a:srcRect l="9722" t="2083" r="40278" b="73958"/>
          <a:stretch>
            <a:fillRect/>
          </a:stretch>
        </p:blipFill>
        <p:spPr>
          <a:xfrm>
            <a:off x="5929322" y="1571612"/>
            <a:ext cx="2571768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Bez tytułu87.png"/>
          <p:cNvPicPr>
            <a:picLocks noChangeAspect="1"/>
          </p:cNvPicPr>
          <p:nvPr/>
        </p:nvPicPr>
        <p:blipFill>
          <a:blip r:embed="rId3"/>
          <a:srcRect l="11111" t="3125" r="41667" b="75000"/>
          <a:stretch>
            <a:fillRect/>
          </a:stretch>
        </p:blipFill>
        <p:spPr>
          <a:xfrm>
            <a:off x="857224" y="4714884"/>
            <a:ext cx="2428892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Bez tytułu87.png"/>
          <p:cNvPicPr>
            <a:picLocks noChangeAspect="1"/>
          </p:cNvPicPr>
          <p:nvPr/>
        </p:nvPicPr>
        <p:blipFill>
          <a:blip r:embed="rId4"/>
          <a:srcRect l="9722" t="2083" r="41667" b="75000"/>
          <a:stretch>
            <a:fillRect/>
          </a:stretch>
        </p:blipFill>
        <p:spPr>
          <a:xfrm>
            <a:off x="428597" y="1571612"/>
            <a:ext cx="4250560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Bez tytułu87.png"/>
          <p:cNvPicPr>
            <a:picLocks noChangeAspect="1"/>
          </p:cNvPicPr>
          <p:nvPr/>
        </p:nvPicPr>
        <p:blipFill>
          <a:blip r:embed="rId5"/>
          <a:srcRect l="9722" t="2083" r="41667" b="75000"/>
          <a:stretch>
            <a:fillRect/>
          </a:stretch>
        </p:blipFill>
        <p:spPr>
          <a:xfrm>
            <a:off x="4143372" y="3429000"/>
            <a:ext cx="4546055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logo 2.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286520"/>
            <a:ext cx="3143240" cy="571480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/>
              <a:t>Prace dzieci z klas I-III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0034" y="1785926"/>
            <a:ext cx="4040188" cy="659352"/>
          </a:xfrm>
        </p:spPr>
        <p:txBody>
          <a:bodyPr/>
          <a:lstStyle/>
          <a:p>
            <a:pPr algn="ctr"/>
            <a:r>
              <a:rPr lang="pl-PL" dirty="0" smtClean="0">
                <a:hlinkClick r:id="rId2"/>
              </a:rPr>
              <a:t>Wzrost kwiatka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pl-PL" dirty="0" smtClean="0">
                <a:hlinkClick r:id="rId3"/>
              </a:rPr>
              <a:t>Animacja </a:t>
            </a:r>
            <a:r>
              <a:rPr lang="pl-PL" dirty="0" err="1" smtClean="0">
                <a:hlinkClick r:id="rId3"/>
              </a:rPr>
              <a:t>poklatkowa</a:t>
            </a:r>
            <a:endParaRPr lang="pl-PL" dirty="0"/>
          </a:p>
        </p:txBody>
      </p:sp>
      <p:pic>
        <p:nvPicPr>
          <p:cNvPr id="7" name="Symbol zastępczy zawartości 6" descr="Bez tytułu3.png"/>
          <p:cNvPicPr>
            <a:picLocks noGrp="1" noChangeAspect="1"/>
          </p:cNvPicPr>
          <p:nvPr>
            <p:ph sz="quarter" idx="2"/>
          </p:nvPr>
        </p:nvPicPr>
        <p:blipFill>
          <a:blip r:embed="rId4"/>
          <a:stretch>
            <a:fillRect/>
          </a:stretch>
        </p:blipFill>
        <p:spPr>
          <a:xfrm>
            <a:off x="457200" y="3167871"/>
            <a:ext cx="4040188" cy="25399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Symbol zastępczy zawartości 9" descr="Bez tytułu5.pn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857752" y="3500438"/>
            <a:ext cx="3495670" cy="1970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 descr="logo 2.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349594"/>
            <a:ext cx="2691994" cy="508406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395930"/>
          </a:xfrm>
        </p:spPr>
        <p:txBody>
          <a:bodyPr>
            <a:normAutofit/>
          </a:bodyPr>
          <a:lstStyle/>
          <a:p>
            <a:pPr algn="just"/>
            <a:r>
              <a:rPr lang="pl-PL" dirty="0" smtClean="0"/>
              <a:t>Uczniowie doskonalili umiejętności samodzielnego rysowania, wybierania duszków, tła, układania klocków ze skryptami. Dzięki temu mieli możliwość doskonalenia umiejętności zapisanych w podstawie programowej m.in.: w zakresie umiejętności czytania i pisania, w zakresie umiejętności społecznych warunkujących porozumiewanie się i kulturę języka, wypowiadania się w różnych technikach plastycznych, dostrzegania symetrii.</a:t>
            </a:r>
          </a:p>
          <a:p>
            <a:endParaRPr lang="pl-PL" dirty="0"/>
          </a:p>
        </p:txBody>
      </p:sp>
      <p:pic>
        <p:nvPicPr>
          <p:cNvPr id="4" name="Obraz 3" descr="logo 2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57958"/>
            <a:ext cx="3214678" cy="500042"/>
          </a:xfrm>
          <a:prstGeom prst="rect">
            <a:avLst/>
          </a:prstGeom>
        </p:spPr>
      </p:pic>
      <p:pic>
        <p:nvPicPr>
          <p:cNvPr id="5" name="Obraz 4" descr="20170119_104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4286256"/>
            <a:ext cx="5143504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Hour</a:t>
            </a:r>
            <a:r>
              <a:rPr lang="pl-PL" dirty="0" smtClean="0"/>
              <a:t> of </a:t>
            </a:r>
            <a:r>
              <a:rPr lang="pl-PL" dirty="0" err="1" smtClean="0"/>
              <a:t>code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Pod koniec roku szkolnego 2016/2017 dzieci przystąpiły do </a:t>
            </a:r>
            <a:r>
              <a:rPr lang="pl-PL" dirty="0" err="1" smtClean="0"/>
              <a:t>Hour</a:t>
            </a:r>
            <a:r>
              <a:rPr lang="pl-PL" dirty="0" smtClean="0"/>
              <a:t> of </a:t>
            </a:r>
            <a:r>
              <a:rPr lang="pl-PL" dirty="0" err="1" smtClean="0"/>
              <a:t>code</a:t>
            </a:r>
            <a:r>
              <a:rPr lang="pl-PL" dirty="0" smtClean="0"/>
              <a:t> na platformie </a:t>
            </a:r>
            <a:r>
              <a:rPr lang="pl-PL" dirty="0" err="1" smtClean="0"/>
              <a:t>The</a:t>
            </a:r>
            <a:r>
              <a:rPr lang="pl-PL" dirty="0" smtClean="0"/>
              <a:t> FOOS i otrzymali pamiątkowe certyfikaty uczestnictwa w godzinie kodowania.</a:t>
            </a:r>
          </a:p>
          <a:p>
            <a:endParaRPr lang="pl-PL" dirty="0"/>
          </a:p>
        </p:txBody>
      </p:sp>
      <p:pic>
        <p:nvPicPr>
          <p:cNvPr id="5" name="Obraz 4" descr="logo 2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86520"/>
            <a:ext cx="3357554" cy="571480"/>
          </a:xfrm>
          <a:prstGeom prst="rect">
            <a:avLst/>
          </a:prstGeom>
        </p:spPr>
      </p:pic>
      <p:pic>
        <p:nvPicPr>
          <p:cNvPr id="6" name="Obraz 5" descr="_1_7e9be40357b5ae5991b94f70daa649f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500438"/>
            <a:ext cx="4857752" cy="3147729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681682"/>
          </a:xfrm>
        </p:spPr>
        <p:txBody>
          <a:bodyPr/>
          <a:lstStyle/>
          <a:p>
            <a:r>
              <a:rPr lang="pl-PL" dirty="0" smtClean="0"/>
              <a:t>Innowacja realizowana w klasach IV-VI opiera się na angażowaniu uczniów w tworzenie ciekawych scenariuszy, rozwijaniu ich kompetencji poznawczych i wdrażaniu do logicznego myślenia poprzez realizacje tematów kompleksowych „Kot goni mysz”, „Kot w labiryncie”, „Kot zastawia pułapkę na mysz” i wiele innych.</a:t>
            </a:r>
          </a:p>
          <a:p>
            <a:endParaRPr lang="pl-PL" dirty="0"/>
          </a:p>
        </p:txBody>
      </p:sp>
      <p:pic>
        <p:nvPicPr>
          <p:cNvPr id="4" name="Obraz 3" descr="20170119_104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3143248"/>
            <a:ext cx="6000792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2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286520"/>
            <a:ext cx="3071802" cy="571480"/>
          </a:xfrm>
          <a:prstGeom prst="rect">
            <a:avLst/>
          </a:prstGeom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989856"/>
          </a:xfrm>
        </p:spPr>
        <p:txBody>
          <a:bodyPr>
            <a:normAutofit/>
          </a:bodyPr>
          <a:lstStyle/>
          <a:p>
            <a:r>
              <a:rPr lang="pl-PL" sz="3600" dirty="0" smtClean="0"/>
              <a:t>Przykładowe prace uczniów klas IV-VI</a:t>
            </a:r>
            <a:endParaRPr lang="pl-PL" sz="3600" dirty="0"/>
          </a:p>
        </p:txBody>
      </p:sp>
      <p:pic>
        <p:nvPicPr>
          <p:cNvPr id="4" name="Symbol zastępczy zawartości 6" descr="kolejka oliwia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4949" t="11196" r="14669" b="10667"/>
          <a:stretch>
            <a:fillRect/>
          </a:stretch>
        </p:blipFill>
        <p:spPr>
          <a:xfrm>
            <a:off x="357158" y="2214554"/>
            <a:ext cx="4429156" cy="378621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Symbol zastępczy zawartości 4" descr="kot goni mysz łukasz.png"/>
          <p:cNvPicPr>
            <a:picLocks noChangeAspect="1"/>
          </p:cNvPicPr>
          <p:nvPr/>
        </p:nvPicPr>
        <p:blipFill>
          <a:blip r:embed="rId3"/>
          <a:srcRect t="6100" b="5571"/>
          <a:stretch>
            <a:fillRect/>
          </a:stretch>
        </p:blipFill>
        <p:spPr>
          <a:xfrm>
            <a:off x="4500562" y="1428736"/>
            <a:ext cx="4315509" cy="239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Symbol zastępczy zawartości 4" descr="wąż oliwi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306" y="3571876"/>
            <a:ext cx="5111750" cy="28739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Obraz 6" descr="logo 2.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15082"/>
            <a:ext cx="3214678" cy="642918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Robot LOFI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Dzięki możliwości pozyskania robota LOFI, uczniowie zaczęli programować urządzenie, które porusza się w </a:t>
            </a:r>
            <a:r>
              <a:rPr lang="pl-PL" dirty="0" smtClean="0"/>
              <a:t>świecie realnym, </a:t>
            </a:r>
            <a:r>
              <a:rPr lang="pl-PL" dirty="0" smtClean="0"/>
              <a:t>a nie tylko w </a:t>
            </a:r>
            <a:r>
              <a:rPr lang="pl-PL" dirty="0" smtClean="0"/>
              <a:t>wirtualnym</a:t>
            </a:r>
            <a:r>
              <a:rPr lang="pl-PL" dirty="0" smtClean="0"/>
              <a:t>. </a:t>
            </a:r>
          </a:p>
          <a:p>
            <a:endParaRPr lang="pl-PL" dirty="0" smtClean="0"/>
          </a:p>
        </p:txBody>
      </p:sp>
      <p:pic>
        <p:nvPicPr>
          <p:cNvPr id="4" name="Obraz 3" descr="Bez tytułu87.png"/>
          <p:cNvPicPr>
            <a:picLocks noChangeAspect="1"/>
          </p:cNvPicPr>
          <p:nvPr/>
        </p:nvPicPr>
        <p:blipFill>
          <a:blip r:embed="rId2"/>
          <a:srcRect r="48611" b="75000"/>
          <a:stretch>
            <a:fillRect/>
          </a:stretch>
        </p:blipFill>
        <p:spPr>
          <a:xfrm>
            <a:off x="2428860" y="3143248"/>
            <a:ext cx="5286412" cy="34289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2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57958"/>
            <a:ext cx="3428992" cy="500042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77554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Praca z robotem LOFI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538674"/>
          </a:xfrm>
        </p:spPr>
        <p:txBody>
          <a:bodyPr/>
          <a:lstStyle/>
          <a:p>
            <a:r>
              <a:rPr lang="pl-PL" dirty="0" smtClean="0"/>
              <a:t>Układanie skryptów sprawiła im wiele przyjemności, ale również uczyła logicznego myślenia. Połączenie programowania i sterowania urządzeniem za pomocą komputera, na którym uczeń stworzył własny program, zachęca do tworzenia nowych, bardziej skomplikowanych skryptów daje możliwość rozwoju.</a:t>
            </a:r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endParaRPr lang="pl-PL" dirty="0"/>
          </a:p>
        </p:txBody>
      </p:sp>
      <p:pic>
        <p:nvPicPr>
          <p:cNvPr id="4" name="Obraz 3" descr="pobrany plik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4786322"/>
            <a:ext cx="2857500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pobrany pli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4286255"/>
            <a:ext cx="4143384" cy="2320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 descr="logo 2.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357958"/>
            <a:ext cx="2928926" cy="500042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214282" y="928670"/>
            <a:ext cx="8429684" cy="3357586"/>
          </a:xfrm>
        </p:spPr>
        <p:txBody>
          <a:bodyPr>
            <a:normAutofit/>
          </a:bodyPr>
          <a:lstStyle/>
          <a:p>
            <a:pPr algn="just"/>
            <a:r>
              <a:rPr lang="pl-PL" dirty="0" smtClean="0"/>
              <a:t>Uczniowie chętnie angażują się w działania, kiedy mają odzwierciedlenie w rzeczywistości. Podczas pracy z robotem LOFI uczniowie poznali budowę urządzenia, poznali bloczki do skryptów, tworzyli własne skrypty, które sterowały robotem. Podczas tych zajęć dzieci uczyły się sprawnego rozwiązywania problemów, logicznego myślenia, </a:t>
            </a:r>
            <a:r>
              <a:rPr lang="pl-PL" dirty="0" err="1" smtClean="0"/>
              <a:t>myślenia</a:t>
            </a:r>
            <a:r>
              <a:rPr lang="pl-PL" dirty="0" smtClean="0"/>
              <a:t> przyczynowo – skutkowego. 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4" name="Obraz 3" descr="pobrany plik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6" y="4071942"/>
            <a:ext cx="4357718" cy="2440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Obraz 4" descr="logo 2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286520"/>
            <a:ext cx="3286116" cy="571480"/>
          </a:xfrm>
          <a:prstGeom prst="rect">
            <a:avLst/>
          </a:prstGeom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Wdrażanie innowacji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Podejmowane działania udokumentowane poprzez upowszechnianie informacji na stronach szkolnych lub innych</a:t>
            </a:r>
            <a:endParaRPr lang="pl-PL" dirty="0"/>
          </a:p>
        </p:txBody>
      </p:sp>
      <p:pic>
        <p:nvPicPr>
          <p:cNvPr id="4" name="Obraz 3" descr="logo 2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86520"/>
            <a:ext cx="3214678" cy="57148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20161202_1051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286124"/>
            <a:ext cx="8643966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704104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Charakter innowacji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720" y="1357298"/>
            <a:ext cx="8543956" cy="2000264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Innowacja miała charakter zajęć edukacyjno – wychowawczych i była</a:t>
            </a:r>
          </a:p>
          <a:p>
            <a:pPr algn="ctr">
              <a:buNone/>
            </a:pPr>
            <a:r>
              <a:rPr lang="pl-PL" dirty="0" smtClean="0"/>
              <a:t>realizowana w czasie zajęć lekcyjnych.  Zajęcia obejmowały swoim zakresem</a:t>
            </a:r>
          </a:p>
          <a:p>
            <a:pPr algn="ctr">
              <a:buNone/>
            </a:pPr>
            <a:r>
              <a:rPr lang="pl-PL" dirty="0" smtClean="0"/>
              <a:t>pracę </a:t>
            </a:r>
            <a:r>
              <a:rPr lang="pl-PL" dirty="0" smtClean="0"/>
              <a:t>na </a:t>
            </a:r>
            <a:r>
              <a:rPr lang="pl-PL" dirty="0" smtClean="0"/>
              <a:t>portalu </a:t>
            </a:r>
            <a:r>
              <a:rPr lang="pl-PL" dirty="0" err="1" smtClean="0"/>
              <a:t>Scratch</a:t>
            </a:r>
            <a:r>
              <a:rPr lang="pl-PL" dirty="0" smtClean="0"/>
              <a:t> (programowanie skryptów, poznanie środowiska</a:t>
            </a:r>
          </a:p>
          <a:p>
            <a:pPr algn="ctr">
              <a:buNone/>
            </a:pPr>
            <a:r>
              <a:rPr lang="pl-PL" dirty="0" err="1" smtClean="0"/>
              <a:t>Scratch</a:t>
            </a:r>
            <a:r>
              <a:rPr lang="pl-PL" dirty="0" smtClean="0"/>
              <a:t>), budowanie i programowanie robota LOFI  - zabawek</a:t>
            </a:r>
          </a:p>
          <a:p>
            <a:pPr algn="ctr">
              <a:buNone/>
            </a:pPr>
            <a:r>
              <a:rPr lang="pl-PL" dirty="0" smtClean="0"/>
              <a:t>poruszających się, reagujących na ruch, wykonujących proste czynności. </a:t>
            </a:r>
          </a:p>
          <a:p>
            <a:pPr algn="ctr"/>
            <a:endParaRPr lang="pl-PL" dirty="0"/>
          </a:p>
        </p:txBody>
      </p:sp>
      <p:pic>
        <p:nvPicPr>
          <p:cNvPr id="5" name="Obraz 4" descr="logo 2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49594"/>
            <a:ext cx="2691994" cy="508406"/>
          </a:xfrm>
          <a:prstGeom prst="rect">
            <a:avLst/>
          </a:prstGeom>
        </p:spPr>
      </p:pic>
      <p:sp>
        <p:nvSpPr>
          <p:cNvPr id="6" name="Symbol zastępczy zawartości 2"/>
          <p:cNvSpPr txBox="1">
            <a:spLocks/>
          </p:cNvSpPr>
          <p:nvPr/>
        </p:nvSpPr>
        <p:spPr>
          <a:xfrm>
            <a:off x="428596" y="1428736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pl-PL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pl-PL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28596" y="222046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632666"/>
          </a:xfrm>
        </p:spPr>
        <p:txBody>
          <a:bodyPr>
            <a:normAutofit fontScale="90000"/>
          </a:bodyPr>
          <a:lstStyle/>
          <a:p>
            <a:pPr algn="ctr" fontAlgn="base"/>
            <a:r>
              <a:rPr lang="pl-PL" sz="4000" dirty="0" smtClean="0"/>
              <a:t>Szkoła w Niedźwiadnej już programuje!</a:t>
            </a:r>
            <a:endParaRPr lang="pl-PL" sz="4000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pl-PL" dirty="0" smtClean="0"/>
              <a:t>Portal </a:t>
            </a:r>
            <a:r>
              <a:rPr lang="pl-PL" dirty="0" err="1" smtClean="0"/>
              <a:t>www.</a:t>
            </a:r>
            <a:r>
              <a:rPr lang="pl-PL" dirty="0" err="1" smtClean="0">
                <a:hlinkClick r:id="rId2"/>
              </a:rPr>
              <a:t>e-grajewo.pl</a:t>
            </a:r>
            <a:r>
              <a:rPr lang="pl-PL" dirty="0" smtClean="0"/>
              <a:t>, </a:t>
            </a:r>
          </a:p>
          <a:p>
            <a:pPr algn="just" fontAlgn="base"/>
            <a:r>
              <a:rPr lang="pl-PL" dirty="0" smtClean="0"/>
              <a:t>We wrześniu 2016 roku Szkoła Podstawowa im. Zesłańców Sybiru w Niedźwiadnej przystąpiła do pilotażowego wdrożenia programowania, ogłoszonego przez Ministerstwo Edukacji Narodowej. Szkoła realizuje innowację pedagogiczną „Moja pasja? -Programowanie”. </a:t>
            </a:r>
            <a:endParaRPr lang="pl-PL" dirty="0"/>
          </a:p>
        </p:txBody>
      </p:sp>
      <p:pic>
        <p:nvPicPr>
          <p:cNvPr id="9" name="Obraz 8" descr="logo 2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286520"/>
            <a:ext cx="3143240" cy="57148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Programowanie z robotem LOFI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l-PL" dirty="0" smtClean="0"/>
              <a:t>Strona </a:t>
            </a:r>
            <a:r>
              <a:rPr lang="pl-PL" dirty="0" smtClean="0">
                <a:hlinkClick r:id="rId2"/>
              </a:rPr>
              <a:t>www.spniedzwiadna.pl</a:t>
            </a:r>
            <a:r>
              <a:rPr lang="pl-PL" dirty="0" smtClean="0"/>
              <a:t>, </a:t>
            </a:r>
          </a:p>
          <a:p>
            <a:pPr algn="just"/>
            <a:r>
              <a:rPr lang="pl-PL" dirty="0" smtClean="0"/>
              <a:t>W tym roku szkolnym uczniowie naszej szkoły realizują innowacje pedagogiczną pt: „Moja pasja? – Programowanie”. Pierwsze zajęcia prowadziły do świata, w którym uczniowie poznawali tajniki sterowania obiektem na ekranie w środowisku </a:t>
            </a:r>
            <a:r>
              <a:rPr lang="pl-PL" dirty="0" err="1" smtClean="0"/>
              <a:t>Scratch</a:t>
            </a:r>
            <a:r>
              <a:rPr lang="pl-PL" dirty="0" smtClean="0"/>
              <a:t>. Następnie dzięki możliwości pozyskania robota LOFI, uczniowie zaczęli programować urządzenie, które porusza się w świecie realnym.</a:t>
            </a:r>
            <a:endParaRPr lang="pl-PL" dirty="0"/>
          </a:p>
        </p:txBody>
      </p:sp>
      <p:pic>
        <p:nvPicPr>
          <p:cNvPr id="4" name="Obraz 3" descr="logo 2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286520"/>
            <a:ext cx="3000364" cy="571480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Programowanie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Informacje na szkolnym </a:t>
            </a:r>
            <a:r>
              <a:rPr lang="pl-PL" dirty="0" err="1" smtClean="0"/>
              <a:t>fanpage</a:t>
            </a:r>
            <a:r>
              <a:rPr lang="pl-PL" dirty="0" smtClean="0"/>
              <a:t> </a:t>
            </a:r>
            <a:r>
              <a:rPr lang="pl-PL" dirty="0" smtClean="0">
                <a:hlinkClick r:id="rId2"/>
              </a:rPr>
              <a:t>www.facebook.com</a:t>
            </a:r>
            <a:endParaRPr lang="pl-PL" dirty="0" smtClean="0"/>
          </a:p>
          <a:p>
            <a:r>
              <a:rPr lang="pl-PL" dirty="0" smtClean="0"/>
              <a:t>W tym roku szkolnym uczniowie naszej szkoły realizują innowacje pedagogiczną pt: „Moja pasja? – Programowanie”.</a:t>
            </a:r>
            <a:endParaRPr lang="pl-PL" dirty="0"/>
          </a:p>
        </p:txBody>
      </p:sp>
      <p:pic>
        <p:nvPicPr>
          <p:cNvPr id="4" name="Obraz 3" descr="18671029_1570568869634451_8338563130264119499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306" y="3786190"/>
            <a:ext cx="4857752" cy="2643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2.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429396"/>
            <a:ext cx="3286116" cy="428604"/>
          </a:xfrm>
          <a:prstGeom prst="rect">
            <a:avLst/>
          </a:prstGeom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Podsumowanie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71472" y="3000372"/>
            <a:ext cx="7772400" cy="1509712"/>
          </a:xfrm>
        </p:spPr>
        <p:txBody>
          <a:bodyPr/>
          <a:lstStyle/>
          <a:p>
            <a:pPr algn="ctr"/>
            <a:r>
              <a:rPr lang="pl-PL" dirty="0" smtClean="0"/>
              <a:t>Rok szkolny 2016/2017</a:t>
            </a:r>
            <a:endParaRPr lang="pl-PL" dirty="0"/>
          </a:p>
        </p:txBody>
      </p:sp>
      <p:pic>
        <p:nvPicPr>
          <p:cNvPr id="4" name="Obraz 3" descr="logo 2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57958"/>
            <a:ext cx="3286116" cy="500042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214290"/>
            <a:ext cx="8929718" cy="184708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 smtClean="0"/>
              <a:t>Zgodnie z założeniami programu uczniowie:</a:t>
            </a:r>
            <a:r>
              <a:rPr lang="pl-PL" sz="4000" dirty="0" smtClean="0"/>
              <a:t> 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935480"/>
            <a:ext cx="4329114" cy="4636792"/>
          </a:xfrm>
        </p:spPr>
        <p:txBody>
          <a:bodyPr>
            <a:normAutofit fontScale="92500"/>
          </a:bodyPr>
          <a:lstStyle/>
          <a:p>
            <a:pPr lvl="0"/>
            <a:r>
              <a:rPr lang="pl-PL" dirty="0" smtClean="0"/>
              <a:t>Uczestniczyli  w zajęciach z programowania. W ramach tych zajęć poznali między innymi podstawy robotyki i programowania doskonalące wiedzę dzieci w zakresie matematyki, fizyki i techniki, rozwijali wyobraźnię przestrzenną, kreatywność oraz umiejętność konstruowania, doskonalili umiejętności pracy w grupie.</a:t>
            </a:r>
          </a:p>
          <a:p>
            <a:endParaRPr lang="pl-PL" dirty="0"/>
          </a:p>
        </p:txBody>
      </p:sp>
      <p:pic>
        <p:nvPicPr>
          <p:cNvPr id="4" name="Obraz 3" descr="20170119_132029.jpg"/>
          <p:cNvPicPr>
            <a:picLocks noChangeAspect="1"/>
          </p:cNvPicPr>
          <p:nvPr/>
        </p:nvPicPr>
        <p:blipFill>
          <a:blip r:embed="rId2" cstate="print"/>
          <a:srcRect l="24138"/>
          <a:stretch>
            <a:fillRect/>
          </a:stretch>
        </p:blipFill>
        <p:spPr>
          <a:xfrm rot="5400000">
            <a:off x="4429108" y="2000256"/>
            <a:ext cx="4714908" cy="4286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2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57958"/>
            <a:ext cx="3143240" cy="500042"/>
          </a:xfrm>
          <a:prstGeom prst="rect">
            <a:avLst/>
          </a:prstGeom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1428760"/>
          </a:xfrm>
        </p:spPr>
        <p:txBody>
          <a:bodyPr/>
          <a:lstStyle/>
          <a:p>
            <a:pPr lvl="0"/>
            <a:r>
              <a:rPr lang="pl-PL" dirty="0" smtClean="0"/>
              <a:t>Nauczyciele podnosili swoje umiejętności z zakresu nowych technologii </a:t>
            </a:r>
            <a:r>
              <a:rPr lang="pl-PL" dirty="0" smtClean="0"/>
              <a:t>informacyjnych TIK, </a:t>
            </a:r>
            <a:r>
              <a:rPr lang="pl-PL" dirty="0" smtClean="0"/>
              <a:t>a także z zakresu programowania dla najmłodszych.</a:t>
            </a:r>
          </a:p>
          <a:p>
            <a:endParaRPr lang="pl-PL" dirty="0"/>
          </a:p>
        </p:txBody>
      </p:sp>
      <p:pic>
        <p:nvPicPr>
          <p:cNvPr id="3" name="Obraz 2" descr="unnamed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2428868"/>
            <a:ext cx="5048284" cy="3786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az 3" descr="unnamed (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2" y="2714620"/>
            <a:ext cx="2519542" cy="3357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 descr="logo 2.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86520"/>
            <a:ext cx="3286116" cy="571480"/>
          </a:xfrm>
          <a:prstGeom prst="rect">
            <a:avLst/>
          </a:prstGeom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1714512"/>
          </a:xfrm>
        </p:spPr>
        <p:txBody>
          <a:bodyPr/>
          <a:lstStyle/>
          <a:p>
            <a:pPr lvl="0"/>
            <a:r>
              <a:rPr lang="pl-PL" dirty="0" smtClean="0"/>
              <a:t>Uczniowie podnosili swoje </a:t>
            </a:r>
            <a:r>
              <a:rPr lang="pl-PL" dirty="0" smtClean="0"/>
              <a:t>umiejętności. </a:t>
            </a:r>
            <a:r>
              <a:rPr lang="pl-PL" dirty="0" smtClean="0"/>
              <a:t>P</a:t>
            </a:r>
            <a:r>
              <a:rPr lang="pl-PL" dirty="0" smtClean="0"/>
              <a:t>oprzez </a:t>
            </a:r>
            <a:r>
              <a:rPr lang="pl-PL" dirty="0" smtClean="0"/>
              <a:t>zajęcia z programowania lepiej radzą sobie z rozwiązywaniem </a:t>
            </a:r>
            <a:r>
              <a:rPr lang="pl-PL" dirty="0" smtClean="0"/>
              <a:t>problemów i  </a:t>
            </a:r>
            <a:r>
              <a:rPr lang="pl-PL" dirty="0" smtClean="0"/>
              <a:t>myśleniem przyczynowo – skutkowym.</a:t>
            </a:r>
          </a:p>
          <a:p>
            <a:endParaRPr lang="pl-PL" dirty="0"/>
          </a:p>
        </p:txBody>
      </p:sp>
      <p:pic>
        <p:nvPicPr>
          <p:cNvPr id="5" name="Obraz 4" descr="unnamed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752" y="3207562"/>
            <a:ext cx="3586160" cy="2689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unnam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2857496"/>
            <a:ext cx="3586160" cy="2689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logo 2.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86520"/>
            <a:ext cx="3428992" cy="571480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3000396"/>
          </a:xfrm>
        </p:spPr>
        <p:txBody>
          <a:bodyPr/>
          <a:lstStyle/>
          <a:p>
            <a:pPr lvl="0" algn="just"/>
            <a:r>
              <a:rPr lang="pl-PL" dirty="0" smtClean="0"/>
              <a:t>Nauczyciele dokonali oceny pierwszego roku funkcjonowania pilotażu poprzez spotkanie sprawozdawcze – porównanie wyników, adnotacje do nowej podstawy programowej, wnioski z zajęć prowadzonych w formie programowania.  Dokonano oceny umiejętności uczniów, oraz opracowano plan na następny rok szkolny.</a:t>
            </a:r>
          </a:p>
          <a:p>
            <a:endParaRPr lang="pl-PL" dirty="0"/>
          </a:p>
        </p:txBody>
      </p:sp>
      <p:pic>
        <p:nvPicPr>
          <p:cNvPr id="4" name="Obraz 3" descr="20170119_104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3571876"/>
            <a:ext cx="3722678" cy="3045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2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286520"/>
            <a:ext cx="3214678" cy="571480"/>
          </a:xfrm>
          <a:prstGeom prst="rect">
            <a:avLst/>
          </a:prstGeom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70119_1329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928670"/>
            <a:ext cx="8929718" cy="5143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 descr="logo 2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49594"/>
            <a:ext cx="2691994" cy="508406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70119_132951.jpg"/>
          <p:cNvPicPr>
            <a:picLocks noChangeAspect="1"/>
          </p:cNvPicPr>
          <p:nvPr/>
        </p:nvPicPr>
        <p:blipFill>
          <a:blip r:embed="rId2" cstate="print"/>
          <a:srcRect l="26506"/>
          <a:stretch>
            <a:fillRect/>
          </a:stretch>
        </p:blipFill>
        <p:spPr>
          <a:xfrm>
            <a:off x="4214810" y="3300173"/>
            <a:ext cx="4929190" cy="3057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 descr="20170119_1329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0"/>
            <a:ext cx="6357950" cy="37147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3" descr="20170119_132024.jpg"/>
          <p:cNvPicPr>
            <a:picLocks noChangeAspect="1"/>
          </p:cNvPicPr>
          <p:nvPr/>
        </p:nvPicPr>
        <p:blipFill>
          <a:blip r:embed="rId4" cstate="print"/>
          <a:srcRect l="26562" t="19444"/>
          <a:stretch>
            <a:fillRect/>
          </a:stretch>
        </p:blipFill>
        <p:spPr>
          <a:xfrm rot="5400000">
            <a:off x="-821534" y="821534"/>
            <a:ext cx="5786454" cy="4143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2.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349594"/>
            <a:ext cx="2691994" cy="508406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3000372"/>
            <a:ext cx="8858280" cy="385762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200" dirty="0" smtClean="0"/>
              <a:t>    Na zajęciach informatycznych uczniowie zapoznali się z zasadami programowania. Każdy uczeń </a:t>
            </a:r>
            <a:r>
              <a:rPr lang="pl-PL" sz="2200" dirty="0" smtClean="0"/>
              <a:t>ćwiczył </a:t>
            </a:r>
            <a:r>
              <a:rPr lang="pl-PL" sz="2200" dirty="0" smtClean="0"/>
              <a:t>kodowanie zgodnie  z możliwościami, stosowana </a:t>
            </a:r>
            <a:r>
              <a:rPr lang="pl-PL" sz="2200" dirty="0" smtClean="0"/>
              <a:t>była zasada </a:t>
            </a:r>
            <a:r>
              <a:rPr lang="pl-PL" sz="2200" dirty="0" smtClean="0"/>
              <a:t>stopniowania trudności i dostosowania tempa do możliwości uczniów. </a:t>
            </a:r>
            <a:endParaRPr lang="pl-PL" sz="2200" dirty="0" smtClean="0"/>
          </a:p>
          <a:p>
            <a:pPr algn="just">
              <a:buNone/>
            </a:pPr>
            <a:r>
              <a:rPr lang="pl-PL" sz="2200" dirty="0" smtClean="0"/>
              <a:t> </a:t>
            </a:r>
            <a:r>
              <a:rPr lang="pl-PL" sz="2200" dirty="0" smtClean="0"/>
              <a:t>   </a:t>
            </a:r>
            <a:r>
              <a:rPr lang="pl-PL" sz="2200" dirty="0" smtClean="0"/>
              <a:t>Innowacje </a:t>
            </a:r>
            <a:r>
              <a:rPr lang="pl-PL" sz="2200" dirty="0" smtClean="0"/>
              <a:t>wyróżnia nieszablonowe podejście do nauki informatyki. Zajęcia mają na celu przede wszystkim naukę przekraczania barier, rozwiązywania problemów, rozwijania w uczniach chęci współpracy i dzielenia się własnymi pomysłami z innymi oraz co najważniejsze rozwijają  abstrakcyjne myślenie. Podczas zajęć wdrażane są nowe metody i techniki uczenia się. </a:t>
            </a:r>
          </a:p>
          <a:p>
            <a:endParaRPr lang="pl-PL" dirty="0"/>
          </a:p>
        </p:txBody>
      </p:sp>
      <p:pic>
        <p:nvPicPr>
          <p:cNvPr id="4" name="Obraz 3" descr="20161202_083031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28794" y="428604"/>
            <a:ext cx="5019260" cy="24288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 descr="logo 2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396"/>
            <a:ext cx="2691994" cy="428604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61202_110048.jpg"/>
          <p:cNvPicPr>
            <a:picLocks noChangeAspect="1"/>
          </p:cNvPicPr>
          <p:nvPr/>
        </p:nvPicPr>
        <p:blipFill>
          <a:blip r:embed="rId2" cstate="print"/>
          <a:srcRect r="9278"/>
          <a:stretch>
            <a:fillRect/>
          </a:stretch>
        </p:blipFill>
        <p:spPr>
          <a:xfrm>
            <a:off x="2143108" y="1142984"/>
            <a:ext cx="6286512" cy="5143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Obraz 3" descr="20161202_083041.jpg"/>
          <p:cNvPicPr>
            <a:picLocks noChangeAspect="1"/>
          </p:cNvPicPr>
          <p:nvPr/>
        </p:nvPicPr>
        <p:blipFill>
          <a:blip r:embed="rId3" cstate="print"/>
          <a:srcRect l="20252" t="4688" r="24051" b="42187"/>
          <a:stretch>
            <a:fillRect/>
          </a:stretch>
        </p:blipFill>
        <p:spPr>
          <a:xfrm>
            <a:off x="285720" y="928670"/>
            <a:ext cx="3143272" cy="24288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Obraz 4" descr="logo 2.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349594"/>
            <a:ext cx="2691994" cy="508406"/>
          </a:xfrm>
          <a:prstGeom prst="rect">
            <a:avLst/>
          </a:prstGeo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20161202_083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500430" cy="3143272"/>
          </a:xfrm>
          <a:prstGeom prst="rect">
            <a:avLst/>
          </a:prstGeom>
        </p:spPr>
      </p:pic>
      <p:pic>
        <p:nvPicPr>
          <p:cNvPr id="6" name="Obraz 5" descr="20161202_1100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3286118"/>
            <a:ext cx="3571868" cy="3571882"/>
          </a:xfrm>
          <a:prstGeom prst="rect">
            <a:avLst/>
          </a:prstGeom>
        </p:spPr>
      </p:pic>
      <p:pic>
        <p:nvPicPr>
          <p:cNvPr id="7" name="Obraz 6" descr="20161206_1316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0"/>
            <a:ext cx="4143372" cy="3143254"/>
          </a:xfrm>
          <a:prstGeom prst="rect">
            <a:avLst/>
          </a:prstGeom>
        </p:spPr>
      </p:pic>
      <p:pic>
        <p:nvPicPr>
          <p:cNvPr id="9" name="Obraz 8" descr="20161202_1054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5122" y="0"/>
            <a:ext cx="2428878" cy="4572008"/>
          </a:xfrm>
          <a:prstGeom prst="rect">
            <a:avLst/>
          </a:prstGeom>
        </p:spPr>
      </p:pic>
      <p:pic>
        <p:nvPicPr>
          <p:cNvPr id="10" name="Obraz 9" descr="20161206_1316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786322"/>
            <a:ext cx="5643538" cy="2071678"/>
          </a:xfrm>
          <a:prstGeom prst="rect">
            <a:avLst/>
          </a:prstGeom>
        </p:spPr>
      </p:pic>
      <p:pic>
        <p:nvPicPr>
          <p:cNvPr id="8" name="Obraz 7" descr="20161202_10510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714620"/>
            <a:ext cx="3428992" cy="2786064"/>
          </a:xfrm>
          <a:prstGeom prst="rect">
            <a:avLst/>
          </a:prstGeom>
        </p:spPr>
      </p:pic>
      <p:pic>
        <p:nvPicPr>
          <p:cNvPr id="4" name="Symbol zastępczy zawartości 3" descr="motyl.png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457200" y="2290966"/>
            <a:ext cx="8229600" cy="3677830"/>
          </a:xfrm>
        </p:spPr>
      </p:pic>
      <p:pic>
        <p:nvPicPr>
          <p:cNvPr id="11" name="Obraz 10" descr="logo 2.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6349594"/>
            <a:ext cx="2691994" cy="508406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324492"/>
          </a:xfrm>
        </p:spPr>
        <p:txBody>
          <a:bodyPr>
            <a:normAutofit/>
          </a:bodyPr>
          <a:lstStyle/>
          <a:p>
            <a:pPr algn="just"/>
            <a:r>
              <a:rPr lang="pl-PL" dirty="0" smtClean="0"/>
              <a:t> Realizacja zamierzonych w innowacji celów pozwoliła nam wyposażyć uczniów w nowe umiejętności, które z pewnością będą im przydatne w dalszym procesie kształcenia. Współczesne </a:t>
            </a:r>
            <a:r>
              <a:rPr lang="pl-PL" dirty="0" smtClean="0"/>
              <a:t>społeczeństwo, </a:t>
            </a:r>
            <a:r>
              <a:rPr lang="pl-PL" dirty="0" smtClean="0"/>
              <a:t>coraz szybciej podąża za postępem, który dokonuje się każdego </a:t>
            </a:r>
            <a:r>
              <a:rPr lang="pl-PL" dirty="0" smtClean="0"/>
              <a:t>dnia, </a:t>
            </a:r>
            <a:r>
              <a:rPr lang="pl-PL" dirty="0" smtClean="0"/>
              <a:t>niemalże na naszych oczach. Wszystko to za sprawą ludzi, którzy zmieniają świat na lepsze dzięki swoim umiejętnościom.  To niesamowite, jak wiele potrafi zdziałać człowiek wyposażony we własne umiejętności i wiedzę, a dodatkowo opierający się na pracy zespołowej. Wszystkie te elementy są w zasięgu ręki. Dodatkowo, można je rozwijać już od dzieciństwa, świetnie się przy tym bawiąc. 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4" name="Obraz 3" descr="logo 2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86520"/>
            <a:ext cx="3286116" cy="571480"/>
          </a:xfrm>
          <a:prstGeom prst="rect">
            <a:avLst/>
          </a:prstGeom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Dziękujemy za uwagę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logo 2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49594"/>
            <a:ext cx="2691994" cy="508406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20161202_1054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7884" y="1643050"/>
            <a:ext cx="3071802" cy="5000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07157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Innowacja w naszej szkole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2143116"/>
            <a:ext cx="4786346" cy="471488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dirty="0" smtClean="0"/>
              <a:t>Nowatorstwo innowacji polega między innymi na wprowadzeniu do programu zajęć komputerowych języka programowania </a:t>
            </a:r>
            <a:r>
              <a:rPr lang="pl-PL" dirty="0" err="1" smtClean="0"/>
              <a:t>Scratch</a:t>
            </a:r>
            <a:r>
              <a:rPr lang="pl-PL" dirty="0" smtClean="0"/>
              <a:t>  jako edytora, grafiki, narzędzia do tworzenia prezentacji oraz sterowania obiektem </a:t>
            </a:r>
            <a:r>
              <a:rPr lang="pl-PL" dirty="0" smtClean="0"/>
              <a:t>na </a:t>
            </a:r>
            <a:r>
              <a:rPr lang="pl-PL" dirty="0" smtClean="0"/>
              <a:t>ekranie </a:t>
            </a:r>
            <a:r>
              <a:rPr lang="pl-PL" dirty="0" smtClean="0"/>
              <a:t>oraz w rzeczywistości.</a:t>
            </a:r>
          </a:p>
          <a:p>
            <a:endParaRPr lang="pl-PL" dirty="0"/>
          </a:p>
        </p:txBody>
      </p:sp>
      <p:pic>
        <p:nvPicPr>
          <p:cNvPr id="5" name="Obraz 4" descr="logo 2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49594"/>
            <a:ext cx="2691994" cy="508406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Wdrażanie innowacji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Nauczyciele</a:t>
            </a:r>
            <a:endParaRPr lang="pl-PL" dirty="0"/>
          </a:p>
        </p:txBody>
      </p:sp>
      <p:pic>
        <p:nvPicPr>
          <p:cNvPr id="4" name="Obraz 3" descr="logo 2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86520"/>
            <a:ext cx="3571868" cy="57148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348" y="714356"/>
            <a:ext cx="2743200" cy="533418"/>
          </a:xfrm>
        </p:spPr>
        <p:txBody>
          <a:bodyPr/>
          <a:lstStyle/>
          <a:p>
            <a:pPr algn="ctr"/>
            <a:r>
              <a:rPr lang="pl-PL" dirty="0" err="1" smtClean="0"/>
              <a:t>eTwinning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214282" y="1214422"/>
            <a:ext cx="3571900" cy="478634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l-PL" sz="2400" dirty="0" smtClean="0"/>
              <a:t>Wprowadzenie innowacji z zakresu programowania w szkole stało się doskonałą okazją do poszerzenia warsztatu pracy nauczycieli na </a:t>
            </a:r>
            <a:r>
              <a:rPr lang="pl-PL" sz="2400" dirty="0" smtClean="0"/>
              <a:t>wielu płaszczyznach. </a:t>
            </a:r>
            <a:endParaRPr lang="pl-PL" sz="2400" dirty="0" smtClean="0"/>
          </a:p>
          <a:p>
            <a:pPr algn="ctr"/>
            <a:r>
              <a:rPr lang="pl-PL" sz="2400" dirty="0" smtClean="0"/>
              <a:t>Postanowiliśmy bliżej poznać platformę </a:t>
            </a:r>
            <a:r>
              <a:rPr lang="pl-PL" sz="2400" dirty="0" err="1" smtClean="0"/>
              <a:t>eTwinning</a:t>
            </a:r>
            <a:r>
              <a:rPr lang="pl-PL" sz="2400" dirty="0" smtClean="0"/>
              <a:t> i okazało się to doskonałym pomysłem. Portal ten obfituje we wspaniałe  przykłady wykorzystywania nowoczesnych technologii w projektach międzynarodowych</a:t>
            </a:r>
            <a:r>
              <a:rPr lang="pl-PL" sz="1800" dirty="0" smtClean="0"/>
              <a:t>.</a:t>
            </a:r>
            <a:endParaRPr lang="pl-PL" sz="1800" dirty="0"/>
          </a:p>
        </p:txBody>
      </p:sp>
      <p:pic>
        <p:nvPicPr>
          <p:cNvPr id="5" name="Symbol zastępczy zawartości 4" descr="Bez tytułu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4103" t="9308" r="14102" b="19836"/>
          <a:stretch>
            <a:fillRect/>
          </a:stretch>
        </p:blipFill>
        <p:spPr>
          <a:xfrm>
            <a:off x="4714876" y="2857496"/>
            <a:ext cx="4000528" cy="30718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az 7" descr="Bez tytułu2.png"/>
          <p:cNvPicPr>
            <a:picLocks noChangeAspect="1"/>
          </p:cNvPicPr>
          <p:nvPr/>
        </p:nvPicPr>
        <p:blipFill>
          <a:blip r:embed="rId3" cstate="print"/>
          <a:srcRect t="2083" r="30555" b="71875"/>
          <a:stretch>
            <a:fillRect/>
          </a:stretch>
        </p:blipFill>
        <p:spPr>
          <a:xfrm>
            <a:off x="3857620" y="928670"/>
            <a:ext cx="3571882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logo 2.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86520"/>
            <a:ext cx="3500430" cy="571480"/>
          </a:xfrm>
          <a:prstGeom prst="rect">
            <a:avLst/>
          </a:prstGeom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428760"/>
          </a:xfrm>
        </p:spPr>
        <p:txBody>
          <a:bodyPr>
            <a:normAutofit/>
          </a:bodyPr>
          <a:lstStyle/>
          <a:p>
            <a:pPr algn="just"/>
            <a:r>
              <a:rPr lang="pl-PL" sz="2800" dirty="0" smtClean="0"/>
              <a:t>Podczas przygotowań do rozpoczęcia programowania nauczyciele zarejestrowali się na platformie </a:t>
            </a:r>
            <a:r>
              <a:rPr lang="pl-PL" sz="2800" dirty="0" err="1" smtClean="0"/>
              <a:t>eTwinning</a:t>
            </a:r>
            <a:r>
              <a:rPr lang="pl-PL" sz="2800" dirty="0" smtClean="0"/>
              <a:t> i odbyli szkolenia z zakresu programowania.</a:t>
            </a:r>
            <a:endParaRPr lang="pl-PL" sz="2800" dirty="0"/>
          </a:p>
        </p:txBody>
      </p:sp>
      <p:pic>
        <p:nvPicPr>
          <p:cNvPr id="4" name="Symbol zastępczy zawartości 3" descr="certfikat.png"/>
          <p:cNvPicPr>
            <a:picLocks noGrp="1" noChangeAspect="1"/>
          </p:cNvPicPr>
          <p:nvPr>
            <p:ph idx="1"/>
          </p:nvPr>
        </p:nvPicPr>
        <p:blipFill>
          <a:blip r:embed="rId2"/>
          <a:srcRect l="11110" r="11111"/>
          <a:stretch>
            <a:fillRect/>
          </a:stretch>
        </p:blipFill>
        <p:spPr>
          <a:xfrm>
            <a:off x="142844" y="3143248"/>
            <a:ext cx="4000528" cy="257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certyfikat.png"/>
          <p:cNvPicPr>
            <a:picLocks noChangeAspect="1"/>
          </p:cNvPicPr>
          <p:nvPr/>
        </p:nvPicPr>
        <p:blipFill>
          <a:blip r:embed="rId3"/>
          <a:srcRect l="13416" t="11463" r="13414" b="6810"/>
          <a:stretch>
            <a:fillRect/>
          </a:stretch>
        </p:blipFill>
        <p:spPr>
          <a:xfrm>
            <a:off x="4643438" y="3643314"/>
            <a:ext cx="4286280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logo 2.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349594"/>
            <a:ext cx="2691994" cy="508406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dirty="0" smtClean="0"/>
              <a:t>Nauczyciele uczestniczyli w innych szkoleniach takich, jak:</a:t>
            </a:r>
            <a:endParaRPr lang="pl-PL" sz="4000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0" y="2714620"/>
            <a:ext cx="4040188" cy="659352"/>
          </a:xfrm>
        </p:spPr>
        <p:txBody>
          <a:bodyPr/>
          <a:lstStyle/>
          <a:p>
            <a:pPr lvl="0"/>
            <a:r>
              <a:rPr lang="pl-PL" dirty="0" smtClean="0"/>
              <a:t>Tydzień ze </a:t>
            </a:r>
            <a:r>
              <a:rPr lang="pl-PL" dirty="0" err="1" smtClean="0"/>
              <a:t>Scratchem</a:t>
            </a:r>
            <a:r>
              <a:rPr lang="pl-PL" dirty="0" smtClean="0"/>
              <a:t> </a:t>
            </a:r>
          </a:p>
          <a:p>
            <a:endParaRPr lang="pl-PL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pl-PL" dirty="0" smtClean="0"/>
              <a:t>Tydzień z </a:t>
            </a:r>
            <a:r>
              <a:rPr lang="pl-PL" dirty="0" err="1" smtClean="0"/>
              <a:t>eTwinning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endParaRPr lang="pl-PL" dirty="0" smtClean="0"/>
          </a:p>
          <a:p>
            <a:pPr lvl="0">
              <a:buNone/>
            </a:pPr>
            <a:endParaRPr lang="pl-PL" dirty="0" smtClean="0"/>
          </a:p>
          <a:p>
            <a:pPr lvl="0">
              <a:buNone/>
            </a:pPr>
            <a:r>
              <a:rPr lang="pl-PL" dirty="0" smtClean="0"/>
              <a:t>  </a:t>
            </a:r>
          </a:p>
          <a:p>
            <a:pPr lvl="0">
              <a:buNone/>
            </a:pPr>
            <a:endParaRPr lang="pl-PL" dirty="0" smtClean="0"/>
          </a:p>
          <a:p>
            <a:pPr lvl="0">
              <a:buNone/>
            </a:pPr>
            <a:endParaRPr lang="pl-PL" dirty="0" smtClean="0"/>
          </a:p>
          <a:p>
            <a:pPr lvl="0">
              <a:buNone/>
            </a:pPr>
            <a:r>
              <a:rPr lang="pl-PL" dirty="0" smtClean="0"/>
              <a:t>							</a:t>
            </a:r>
          </a:p>
          <a:p>
            <a:pPr lvl="0">
              <a:buNone/>
            </a:pPr>
            <a:endParaRPr lang="pl-PL" dirty="0" smtClean="0"/>
          </a:p>
          <a:p>
            <a:pPr lvl="0"/>
            <a:endParaRPr lang="pl-PL" dirty="0" smtClean="0"/>
          </a:p>
          <a:p>
            <a:pPr lvl="0"/>
            <a:endParaRPr lang="pl-PL" dirty="0" smtClean="0"/>
          </a:p>
          <a:p>
            <a:pPr lvl="0"/>
            <a:endParaRPr lang="pl-PL" dirty="0" smtClean="0"/>
          </a:p>
          <a:p>
            <a:pPr lvl="0"/>
            <a:endParaRPr lang="pl-PL" dirty="0" smtClean="0"/>
          </a:p>
          <a:p>
            <a:pPr lvl="0"/>
            <a:endParaRPr lang="pl-PL" dirty="0" smtClean="0"/>
          </a:p>
          <a:p>
            <a:endParaRPr lang="pl-PL" dirty="0"/>
          </a:p>
        </p:txBody>
      </p:sp>
      <p:pic>
        <p:nvPicPr>
          <p:cNvPr id="4" name="Obraz 3" descr="certyfikat.png"/>
          <p:cNvPicPr>
            <a:picLocks noChangeAspect="1"/>
          </p:cNvPicPr>
          <p:nvPr/>
        </p:nvPicPr>
        <p:blipFill>
          <a:blip r:embed="rId2"/>
          <a:srcRect l="13416" t="11463" r="13414" b="6810"/>
          <a:stretch>
            <a:fillRect/>
          </a:stretch>
        </p:blipFill>
        <p:spPr>
          <a:xfrm>
            <a:off x="53320" y="3286124"/>
            <a:ext cx="3935420" cy="2775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 descr="Bez tytułu3.png"/>
          <p:cNvPicPr>
            <a:picLocks noChangeAspect="1"/>
          </p:cNvPicPr>
          <p:nvPr/>
        </p:nvPicPr>
        <p:blipFill>
          <a:blip r:embed="rId3"/>
          <a:srcRect l="16667" t="6250" r="47222" b="75000"/>
          <a:stretch>
            <a:fillRect/>
          </a:stretch>
        </p:blipFill>
        <p:spPr>
          <a:xfrm>
            <a:off x="4357686" y="2643182"/>
            <a:ext cx="4286280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az 9" descr="logo 2.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357958"/>
            <a:ext cx="3357554" cy="500042"/>
          </a:xfrm>
          <a:prstGeom prst="rect">
            <a:avLst/>
          </a:prstGeom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3_wielkomiejski">
  <a:themeElements>
    <a:clrScheme name="Wielkomiejsk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79CFCA13-9412-4290-BB4B-85112F88857B}"/>
    </a:ext>
  </a:extLst>
</a:theme>
</file>

<file path=ppt/theme/theme10.xml><?xml version="1.0" encoding="utf-8"?>
<a:theme xmlns:a="http://schemas.openxmlformats.org/drawingml/2006/main" name="8_wielkomiejski">
  <a:themeElements>
    <a:clrScheme name="Wielkomiejski">
      <a:dk1>
        <a:sysClr val="windowText" lastClr="000000"/>
      </a:dk1>
      <a:lt1>
        <a:sysClr val="window" lastClr="FFFFFF"/>
      </a:lt1>
      <a:dk2>
        <a:srgbClr val="471101"/>
      </a:dk2>
      <a:lt2>
        <a:srgbClr val="E7E8E2"/>
      </a:lt2>
      <a:accent1>
        <a:srgbClr val="A6B727"/>
      </a:accent1>
      <a:accent2>
        <a:srgbClr val="F04304"/>
      </a:accent2>
      <a:accent3>
        <a:srgbClr val="EF8606"/>
      </a:accent3>
      <a:accent4>
        <a:srgbClr val="F2C100"/>
      </a:accent4>
      <a:accent5>
        <a:srgbClr val="A65001"/>
      </a:accent5>
      <a:accent6>
        <a:srgbClr val="BA9585"/>
      </a:accent6>
      <a:hlink>
        <a:srgbClr val="00B0F0"/>
      </a:hlink>
      <a:folHlink>
        <a:srgbClr val="7F7F7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3A8A2BB7-7C5E-4EB2-B1F1-CFFF0F57E773}"/>
    </a:ext>
  </a:extLst>
</a:theme>
</file>

<file path=ppt/theme/theme11.xml><?xml version="1.0" encoding="utf-8"?>
<a:theme xmlns:a="http://schemas.openxmlformats.org/drawingml/2006/main" name="9_wielkomiejski">
  <a:themeElements>
    <a:clrScheme name="Wielkomiejski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33ACF124-275F-44F2-8DE0-0A755069829B}"/>
    </a:ext>
  </a:extLst>
</a:theme>
</file>

<file path=ppt/theme/theme12.xml><?xml version="1.0" encoding="utf-8"?>
<a:theme xmlns:a="http://schemas.openxmlformats.org/drawingml/2006/main" name="10_Wielkomiejski">
  <a:themeElements>
    <a:clrScheme name="Wielkomiejski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0941A018-FB9B-4401-A32C-7E04526866E0}"/>
    </a:ext>
  </a:extLst>
</a:theme>
</file>

<file path=ppt/theme/theme13.xml><?xml version="1.0" encoding="utf-8"?>
<a:theme xmlns:a="http://schemas.openxmlformats.org/drawingml/2006/main" name="11_wielkomiejski">
  <a:themeElements>
    <a:clrScheme name="Wielkomiejsk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14.xml><?xml version="1.0" encoding="utf-8"?>
<a:theme xmlns:a="http://schemas.openxmlformats.org/drawingml/2006/main" name="12_wielkomiejski">
  <a:themeElements>
    <a:clrScheme name="Wielkomiejski">
      <a:dk1>
        <a:sysClr val="windowText" lastClr="000000"/>
      </a:dk1>
      <a:lt1>
        <a:sysClr val="window" lastClr="FFFFFF"/>
      </a:lt1>
      <a:dk2>
        <a:srgbClr val="471101"/>
      </a:dk2>
      <a:lt2>
        <a:srgbClr val="E7E8E2"/>
      </a:lt2>
      <a:accent1>
        <a:srgbClr val="A6B727"/>
      </a:accent1>
      <a:accent2>
        <a:srgbClr val="F04304"/>
      </a:accent2>
      <a:accent3>
        <a:srgbClr val="EF8606"/>
      </a:accent3>
      <a:accent4>
        <a:srgbClr val="F2C100"/>
      </a:accent4>
      <a:accent5>
        <a:srgbClr val="A65001"/>
      </a:accent5>
      <a:accent6>
        <a:srgbClr val="BA9585"/>
      </a:accent6>
      <a:hlink>
        <a:srgbClr val="00B0F0"/>
      </a:hlink>
      <a:folHlink>
        <a:srgbClr val="7F7F7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3A8A2BB7-7C5E-4EB2-B1F1-CFFF0F57E773}"/>
    </a:ext>
  </a:extLst>
</a:theme>
</file>

<file path=ppt/theme/theme15.xml><?xml version="1.0" encoding="utf-8"?>
<a:theme xmlns:a="http://schemas.openxmlformats.org/drawingml/2006/main" name="13_wielkomiejski">
  <a:themeElements>
    <a:clrScheme name="Wielkomiejski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33ACF124-275F-44F2-8DE0-0A755069829B}"/>
    </a:ext>
  </a:extLst>
</a:theme>
</file>

<file path=ppt/theme/theme16.xml><?xml version="1.0" encoding="utf-8"?>
<a:theme xmlns:a="http://schemas.openxmlformats.org/drawingml/2006/main" name="14_Wielkomiejski">
  <a:themeElements>
    <a:clrScheme name="Wielkomiejski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0941A018-FB9B-4401-A32C-7E04526866E0}"/>
    </a:ext>
  </a:extLst>
</a:theme>
</file>

<file path=ppt/theme/theme17.xml><?xml version="1.0" encoding="utf-8"?>
<a:theme xmlns:a="http://schemas.openxmlformats.org/drawingml/2006/main" name="1_Motyw1">
  <a:themeElements>
    <a:clrScheme name="Wielkomiejsk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18.xml><?xml version="1.0" encoding="utf-8"?>
<a:theme xmlns:a="http://schemas.openxmlformats.org/drawingml/2006/main" name="15_wielkomiejski">
  <a:themeElements>
    <a:clrScheme name="Wielkomiejski">
      <a:dk1>
        <a:sysClr val="windowText" lastClr="000000"/>
      </a:dk1>
      <a:lt1>
        <a:sysClr val="window" lastClr="FFFFFF"/>
      </a:lt1>
      <a:dk2>
        <a:srgbClr val="471101"/>
      </a:dk2>
      <a:lt2>
        <a:srgbClr val="E7E8E2"/>
      </a:lt2>
      <a:accent1>
        <a:srgbClr val="A6B727"/>
      </a:accent1>
      <a:accent2>
        <a:srgbClr val="F04304"/>
      </a:accent2>
      <a:accent3>
        <a:srgbClr val="EF8606"/>
      </a:accent3>
      <a:accent4>
        <a:srgbClr val="F2C100"/>
      </a:accent4>
      <a:accent5>
        <a:srgbClr val="A65001"/>
      </a:accent5>
      <a:accent6>
        <a:srgbClr val="BA9585"/>
      </a:accent6>
      <a:hlink>
        <a:srgbClr val="00B0F0"/>
      </a:hlink>
      <a:folHlink>
        <a:srgbClr val="7F7F7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3A8A2BB7-7C5E-4EB2-B1F1-CFFF0F57E773}"/>
    </a:ext>
  </a:extLst>
</a:theme>
</file>

<file path=ppt/theme/theme19.xml><?xml version="1.0" encoding="utf-8"?>
<a:theme xmlns:a="http://schemas.openxmlformats.org/drawingml/2006/main" name="16_wielkomiejski">
  <a:themeElements>
    <a:clrScheme name="Wielkomiejski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33ACF124-275F-44F2-8DE0-0A755069829B}"/>
    </a:ext>
  </a:extLst>
</a:theme>
</file>

<file path=ppt/theme/theme2.xml><?xml version="1.0" encoding="utf-8"?>
<a:theme xmlns:a="http://schemas.openxmlformats.org/drawingml/2006/main" name="2_wielkomiejski">
  <a:themeElements>
    <a:clrScheme name="Wielkomiejski">
      <a:dk1>
        <a:sysClr val="windowText" lastClr="000000"/>
      </a:dk1>
      <a:lt1>
        <a:sysClr val="window" lastClr="FFFFFF"/>
      </a:lt1>
      <a:dk2>
        <a:srgbClr val="471101"/>
      </a:dk2>
      <a:lt2>
        <a:srgbClr val="E7E8E2"/>
      </a:lt2>
      <a:accent1>
        <a:srgbClr val="A6B727"/>
      </a:accent1>
      <a:accent2>
        <a:srgbClr val="F04304"/>
      </a:accent2>
      <a:accent3>
        <a:srgbClr val="EF8606"/>
      </a:accent3>
      <a:accent4>
        <a:srgbClr val="F2C100"/>
      </a:accent4>
      <a:accent5>
        <a:srgbClr val="A65001"/>
      </a:accent5>
      <a:accent6>
        <a:srgbClr val="BA9585"/>
      </a:accent6>
      <a:hlink>
        <a:srgbClr val="00B0F0"/>
      </a:hlink>
      <a:folHlink>
        <a:srgbClr val="7F7F7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3A8A2BB7-7C5E-4EB2-B1F1-CFFF0F57E773}"/>
    </a:ext>
  </a:extLst>
</a:theme>
</file>

<file path=ppt/theme/theme20.xml><?xml version="1.0" encoding="utf-8"?>
<a:theme xmlns:a="http://schemas.openxmlformats.org/drawingml/2006/main" name="17_Wielkomiejski">
  <a:themeElements>
    <a:clrScheme name="Wielkomiejski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0941A018-FB9B-4401-A32C-7E04526866E0}"/>
    </a:ext>
  </a:extLst>
</a:theme>
</file>

<file path=ppt/theme/theme21.xml><?xml version="1.0" encoding="utf-8"?>
<a:theme xmlns:a="http://schemas.openxmlformats.org/drawingml/2006/main" name="18_wielkomiejski">
  <a:themeElements>
    <a:clrScheme name="Wielkomiejsk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22.xml><?xml version="1.0" encoding="utf-8"?>
<a:theme xmlns:a="http://schemas.openxmlformats.org/drawingml/2006/main" name="19_wielkomiejski">
  <a:themeElements>
    <a:clrScheme name="Wielkomiejski">
      <a:dk1>
        <a:sysClr val="windowText" lastClr="000000"/>
      </a:dk1>
      <a:lt1>
        <a:sysClr val="window" lastClr="FFFFFF"/>
      </a:lt1>
      <a:dk2>
        <a:srgbClr val="471101"/>
      </a:dk2>
      <a:lt2>
        <a:srgbClr val="E7E8E2"/>
      </a:lt2>
      <a:accent1>
        <a:srgbClr val="A6B727"/>
      </a:accent1>
      <a:accent2>
        <a:srgbClr val="F04304"/>
      </a:accent2>
      <a:accent3>
        <a:srgbClr val="EF8606"/>
      </a:accent3>
      <a:accent4>
        <a:srgbClr val="F2C100"/>
      </a:accent4>
      <a:accent5>
        <a:srgbClr val="A65001"/>
      </a:accent5>
      <a:accent6>
        <a:srgbClr val="BA9585"/>
      </a:accent6>
      <a:hlink>
        <a:srgbClr val="00B0F0"/>
      </a:hlink>
      <a:folHlink>
        <a:srgbClr val="7F7F7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3A8A2BB7-7C5E-4EB2-B1F1-CFFF0F57E773}"/>
    </a:ext>
  </a:extLst>
</a:theme>
</file>

<file path=ppt/theme/theme23.xml><?xml version="1.0" encoding="utf-8"?>
<a:theme xmlns:a="http://schemas.openxmlformats.org/drawingml/2006/main" name="20_wielkomiejski">
  <a:themeElements>
    <a:clrScheme name="Wielkomiejski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33ACF124-275F-44F2-8DE0-0A755069829B}"/>
    </a:ext>
  </a:extLst>
</a:theme>
</file>

<file path=ppt/theme/theme24.xml><?xml version="1.0" encoding="utf-8"?>
<a:theme xmlns:a="http://schemas.openxmlformats.org/drawingml/2006/main" name="21_Wielkomiejski">
  <a:themeElements>
    <a:clrScheme name="Wielkomiejski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0941A018-FB9B-4401-A32C-7E04526866E0}"/>
    </a:ext>
  </a:extLst>
</a:theme>
</file>

<file path=ppt/theme/theme25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ielkomiejski">
  <a:themeElements>
    <a:clrScheme name="Wielkomiejski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33ACF124-275F-44F2-8DE0-0A755069829B}"/>
    </a:ext>
  </a:extLst>
</a:theme>
</file>

<file path=ppt/theme/theme4.xml><?xml version="1.0" encoding="utf-8"?>
<a:theme xmlns:a="http://schemas.openxmlformats.org/drawingml/2006/main" name="Wielkomiejski">
  <a:themeElements>
    <a:clrScheme name="Wielkomiejski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0941A018-FB9B-4401-A32C-7E04526866E0}"/>
    </a:ext>
  </a:extLst>
</a:theme>
</file>

<file path=ppt/theme/theme5.xml><?xml version="1.0" encoding="utf-8"?>
<a:theme xmlns:a="http://schemas.openxmlformats.org/drawingml/2006/main" name="4_wielkomiejski">
  <a:themeElements>
    <a:clrScheme name="Wielkomiejsk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79CFCA13-9412-4290-BB4B-85112F88857B}"/>
    </a:ext>
  </a:extLst>
</a:theme>
</file>

<file path=ppt/theme/theme6.xml><?xml version="1.0" encoding="utf-8"?>
<a:theme xmlns:a="http://schemas.openxmlformats.org/drawingml/2006/main" name="5_wielkomiejski">
  <a:themeElements>
    <a:clrScheme name="Wielkomiejski">
      <a:dk1>
        <a:sysClr val="windowText" lastClr="000000"/>
      </a:dk1>
      <a:lt1>
        <a:sysClr val="window" lastClr="FFFFFF"/>
      </a:lt1>
      <a:dk2>
        <a:srgbClr val="471101"/>
      </a:dk2>
      <a:lt2>
        <a:srgbClr val="E7E8E2"/>
      </a:lt2>
      <a:accent1>
        <a:srgbClr val="A6B727"/>
      </a:accent1>
      <a:accent2>
        <a:srgbClr val="F04304"/>
      </a:accent2>
      <a:accent3>
        <a:srgbClr val="EF8606"/>
      </a:accent3>
      <a:accent4>
        <a:srgbClr val="F2C100"/>
      </a:accent4>
      <a:accent5>
        <a:srgbClr val="A65001"/>
      </a:accent5>
      <a:accent6>
        <a:srgbClr val="BA9585"/>
      </a:accent6>
      <a:hlink>
        <a:srgbClr val="00B0F0"/>
      </a:hlink>
      <a:folHlink>
        <a:srgbClr val="7F7F7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3A8A2BB7-7C5E-4EB2-B1F1-CFFF0F57E773}"/>
    </a:ext>
  </a:extLst>
</a:theme>
</file>

<file path=ppt/theme/theme7.xml><?xml version="1.0" encoding="utf-8"?>
<a:theme xmlns:a="http://schemas.openxmlformats.org/drawingml/2006/main" name="6_wielkomiejski">
  <a:themeElements>
    <a:clrScheme name="Wielkomiejski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33ACF124-275F-44F2-8DE0-0A755069829B}"/>
    </a:ext>
  </a:extLst>
</a:theme>
</file>

<file path=ppt/theme/theme8.xml><?xml version="1.0" encoding="utf-8"?>
<a:theme xmlns:a="http://schemas.openxmlformats.org/drawingml/2006/main" name="7_Wielkomiejski">
  <a:themeElements>
    <a:clrScheme name="Wielkomiejski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0941A018-FB9B-4401-A32C-7E04526866E0}"/>
    </a:ext>
  </a:extLst>
</a:theme>
</file>

<file path=ppt/theme/theme9.xml><?xml version="1.0" encoding="utf-8"?>
<a:theme xmlns:a="http://schemas.openxmlformats.org/drawingml/2006/main" name="Motyw1">
  <a:themeElements>
    <a:clrScheme name="Wielkomiejsk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tf00001015</Template>
  <TotalTime>720</TotalTime>
  <Words>1069</Words>
  <Application>Microsoft Office PowerPoint</Application>
  <PresentationFormat>Pokaz na ekranie (4:3)</PresentationFormat>
  <Paragraphs>95</Paragraphs>
  <Slides>43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25</vt:i4>
      </vt:variant>
      <vt:variant>
        <vt:lpstr>Tytuły slajdów</vt:lpstr>
      </vt:variant>
      <vt:variant>
        <vt:i4>43</vt:i4>
      </vt:variant>
    </vt:vector>
  </HeadingPairs>
  <TitlesOfParts>
    <vt:vector size="68" baseType="lpstr">
      <vt:lpstr>3_wielkomiejski</vt:lpstr>
      <vt:lpstr>2_wielkomiejski</vt:lpstr>
      <vt:lpstr>1_wielkomiejski</vt:lpstr>
      <vt:lpstr>Wielkomiejski</vt:lpstr>
      <vt:lpstr>4_wielkomiejski</vt:lpstr>
      <vt:lpstr>5_wielkomiejski</vt:lpstr>
      <vt:lpstr>6_wielkomiejski</vt:lpstr>
      <vt:lpstr>7_Wielkomiejski</vt:lpstr>
      <vt:lpstr>Motyw1</vt:lpstr>
      <vt:lpstr>8_wielkomiejski</vt:lpstr>
      <vt:lpstr>9_wielkomiejski</vt:lpstr>
      <vt:lpstr>10_Wielkomiejski</vt:lpstr>
      <vt:lpstr>11_wielkomiejski</vt:lpstr>
      <vt:lpstr>12_wielkomiejski</vt:lpstr>
      <vt:lpstr>13_wielkomiejski</vt:lpstr>
      <vt:lpstr>14_Wielkomiejski</vt:lpstr>
      <vt:lpstr>1_Motyw1</vt:lpstr>
      <vt:lpstr>15_wielkomiejski</vt:lpstr>
      <vt:lpstr>16_wielkomiejski</vt:lpstr>
      <vt:lpstr>17_Wielkomiejski</vt:lpstr>
      <vt:lpstr>18_wielkomiejski</vt:lpstr>
      <vt:lpstr>19_wielkomiejski</vt:lpstr>
      <vt:lpstr>20_wielkomiejski</vt:lpstr>
      <vt:lpstr>21_Wielkomiejski</vt:lpstr>
      <vt:lpstr>Przepływ</vt:lpstr>
      <vt:lpstr>Szkoła Podstawowa im. Zesłańców Sybiru  w Niedźwiadnej</vt:lpstr>
      <vt:lpstr>Wdrażanie innowacji</vt:lpstr>
      <vt:lpstr>Charakter innowacji</vt:lpstr>
      <vt:lpstr>Slajd 4</vt:lpstr>
      <vt:lpstr>Innowacja w naszej szkole</vt:lpstr>
      <vt:lpstr>Wdrażanie innowacji</vt:lpstr>
      <vt:lpstr>eTwinning</vt:lpstr>
      <vt:lpstr>Podczas przygotowań do rozpoczęcia programowania nauczyciele zarejestrowali się na platformie eTwinning i odbyli szkolenia z zakresu programowania.</vt:lpstr>
      <vt:lpstr>Nauczyciele uczestniczyli w innych szkoleniach takich, jak:</vt:lpstr>
      <vt:lpstr>Slajd 10</vt:lpstr>
      <vt:lpstr>Slajd 11</vt:lpstr>
      <vt:lpstr>Tydzień z Windows Movie Maker </vt:lpstr>
      <vt:lpstr>Programować każdy może - szkolenie</vt:lpstr>
      <vt:lpstr>Warsztaty były podzielone na trzy panele: </vt:lpstr>
      <vt:lpstr>Slajd 15</vt:lpstr>
      <vt:lpstr>Wdrażanie innowacji</vt:lpstr>
      <vt:lpstr>Slajd 17</vt:lpstr>
      <vt:lpstr>Slajd 18</vt:lpstr>
      <vt:lpstr>Slajd 19</vt:lpstr>
      <vt:lpstr>Przykładowe prace uczniów z klas I-III</vt:lpstr>
      <vt:lpstr>Prace dzieci z klas I-III</vt:lpstr>
      <vt:lpstr>Slajd 22</vt:lpstr>
      <vt:lpstr>Hour of code </vt:lpstr>
      <vt:lpstr>Slajd 24</vt:lpstr>
      <vt:lpstr>Przykładowe prace uczniów klas IV-VI</vt:lpstr>
      <vt:lpstr>Robot LOFI</vt:lpstr>
      <vt:lpstr>Praca z robotem LOFI</vt:lpstr>
      <vt:lpstr>Slajd 28</vt:lpstr>
      <vt:lpstr>Wdrażanie innowacji</vt:lpstr>
      <vt:lpstr>Szkoła w Niedźwiadnej już programuje!</vt:lpstr>
      <vt:lpstr>Programowanie z robotem LOFI</vt:lpstr>
      <vt:lpstr>Programowanie</vt:lpstr>
      <vt:lpstr>Podsumowanie</vt:lpstr>
      <vt:lpstr>Zgodnie z założeniami programu uczniowie:  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Dziękujemy za uwagę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Nazwa szkoły, etap edukacyjny, tytuł innowacji, typ innowacji, autorzy, realizatorzy* (*bo są jednostkowe przypadki że realizatorem jest inny nauczyciel).</dc:title>
  <dc:creator>User</dc:creator>
  <cp:lastModifiedBy>User</cp:lastModifiedBy>
  <cp:revision>72</cp:revision>
  <dcterms:created xsi:type="dcterms:W3CDTF">2016-12-06T15:19:26Z</dcterms:created>
  <dcterms:modified xsi:type="dcterms:W3CDTF">2017-06-19T12:47:13Z</dcterms:modified>
</cp:coreProperties>
</file>